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51"/>
  </p:notesMasterIdLst>
  <p:sldIdLst>
    <p:sldId id="385" r:id="rId2"/>
    <p:sldId id="258" r:id="rId3"/>
    <p:sldId id="311" r:id="rId4"/>
    <p:sldId id="312" r:id="rId5"/>
    <p:sldId id="368" r:id="rId6"/>
    <p:sldId id="314" r:id="rId7"/>
    <p:sldId id="369" r:id="rId8"/>
    <p:sldId id="315" r:id="rId9"/>
    <p:sldId id="370" r:id="rId10"/>
    <p:sldId id="371" r:id="rId11"/>
    <p:sldId id="318" r:id="rId12"/>
    <p:sldId id="319" r:id="rId13"/>
    <p:sldId id="320" r:id="rId14"/>
    <p:sldId id="322" r:id="rId15"/>
    <p:sldId id="323" r:id="rId16"/>
    <p:sldId id="325" r:id="rId17"/>
    <p:sldId id="326" r:id="rId18"/>
    <p:sldId id="327" r:id="rId19"/>
    <p:sldId id="328" r:id="rId20"/>
    <p:sldId id="329" r:id="rId21"/>
    <p:sldId id="331" r:id="rId22"/>
    <p:sldId id="378" r:id="rId23"/>
    <p:sldId id="379" r:id="rId24"/>
    <p:sldId id="332" r:id="rId25"/>
    <p:sldId id="333" r:id="rId26"/>
    <p:sldId id="334"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5" r:id="rId40"/>
    <p:sldId id="356" r:id="rId41"/>
    <p:sldId id="357" r:id="rId42"/>
    <p:sldId id="380" r:id="rId43"/>
    <p:sldId id="381" r:id="rId44"/>
    <p:sldId id="382" r:id="rId45"/>
    <p:sldId id="383" r:id="rId46"/>
    <p:sldId id="384" r:id="rId47"/>
    <p:sldId id="362" r:id="rId48"/>
    <p:sldId id="363" r:id="rId49"/>
    <p:sldId id="364" r:id="rId5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1F1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7" autoAdjust="0"/>
    <p:restoredTop sz="94660"/>
  </p:normalViewPr>
  <p:slideViewPr>
    <p:cSldViewPr snapToGrid="0">
      <p:cViewPr varScale="1">
        <p:scale>
          <a:sx n="71" d="100"/>
          <a:sy n="71" d="100"/>
        </p:scale>
        <p:origin x="117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4.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51.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7.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3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F036C7-527D-4F0B-A7AF-EC6789C9E164}" type="datetimeFigureOut">
              <a:rPr lang="en-US" smtClean="0"/>
              <a:t>12/15/2017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894FA0-F280-427E-B4C6-445B2F76A5CC}" type="slidenum">
              <a:rPr lang="en-US" smtClean="0"/>
              <a:t>‹#›</a:t>
            </a:fld>
            <a:endParaRPr lang="en-US"/>
          </a:p>
        </p:txBody>
      </p:sp>
    </p:spTree>
    <p:extLst>
      <p:ext uri="{BB962C8B-B14F-4D97-AF65-F5344CB8AC3E}">
        <p14:creationId xmlns:p14="http://schemas.microsoft.com/office/powerpoint/2010/main" val="11147793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D1377AF-2D24-45FE-BCDD-75869716F150}" type="slidenum">
              <a:rPr lang="en-US" altLang="en-US" smtClean="0"/>
              <a:pPr/>
              <a:t>1</a:t>
            </a:fld>
            <a:endParaRPr lang="en-US" altLang="en-US" smtClean="0"/>
          </a:p>
        </p:txBody>
      </p:sp>
    </p:spTree>
    <p:extLst>
      <p:ext uri="{BB962C8B-B14F-4D97-AF65-F5344CB8AC3E}">
        <p14:creationId xmlns:p14="http://schemas.microsoft.com/office/powerpoint/2010/main" val="2009782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p:spPr>
        <p:txBody>
          <a:bodyPr/>
          <a:lstStyle/>
          <a:p>
            <a:endParaRPr lang="en-US" altLang="en-US" smtClean="0">
              <a:latin typeface="Arial" panose="020B0604020202020204" pitchFamily="34" charset="0"/>
            </a:endParaRPr>
          </a:p>
        </p:txBody>
      </p:sp>
      <p:sp>
        <p:nvSpPr>
          <p:cNvPr id="132100" name="Slide Number Placeholder 3"/>
          <p:cNvSpPr>
            <a:spLocks noGrp="1"/>
          </p:cNvSpPr>
          <p:nvPr>
            <p:ph type="sldNum" sz="quarter" idx="5"/>
          </p:nvPr>
        </p:nvSpPr>
        <p:spPr>
          <a:noFill/>
        </p:spPr>
        <p:txBody>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fld id="{C8B8E959-1953-4E15-8195-B50E469F018E}" type="slidenum">
              <a:rPr lang="en-US" altLang="en-US" sz="1200">
                <a:latin typeface="Arial" panose="020B0604020202020204" pitchFamily="34" charset="0"/>
              </a:rPr>
              <a:pPr eaLnBrk="1" hangingPunct="1"/>
              <a:t>14</a:t>
            </a:fld>
            <a:endParaRPr lang="en-US" altLang="en-US" sz="1200">
              <a:latin typeface="Arial" panose="020B0604020202020204" pitchFamily="34" charset="0"/>
            </a:endParaRPr>
          </a:p>
        </p:txBody>
      </p:sp>
    </p:spTree>
    <p:extLst>
      <p:ext uri="{BB962C8B-B14F-4D97-AF65-F5344CB8AC3E}">
        <p14:creationId xmlns:p14="http://schemas.microsoft.com/office/powerpoint/2010/main" val="3731545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44B6834F-1F7A-4846-9104-9E06BA135EBC}" type="datetime1">
              <a:rPr lang="en-US" smtClean="0"/>
              <a:t>12/15/2017</a:t>
            </a:fld>
            <a:endParaRPr lang="en-US"/>
          </a:p>
        </p:txBody>
      </p:sp>
      <p:sp>
        <p:nvSpPr>
          <p:cNvPr id="5" name="Footer Placeholder 4"/>
          <p:cNvSpPr>
            <a:spLocks noGrp="1"/>
          </p:cNvSpPr>
          <p:nvPr>
            <p:ph type="ftr" sz="quarter" idx="11"/>
          </p:nvPr>
        </p:nvSpPr>
        <p:spPr>
          <a:xfrm>
            <a:off x="1921934" y="5054602"/>
            <a:ext cx="4064860" cy="279400"/>
          </a:xfrm>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a:xfrm>
            <a:off x="6817317" y="5054602"/>
            <a:ext cx="413483" cy="279400"/>
          </a:xfrm>
        </p:spPr>
        <p:txBody>
          <a:bodyPr/>
          <a:lstStyle/>
          <a:p>
            <a:fld id="{1207B782-A207-460B-B11B-32D5F2B19719}" type="slidenum">
              <a:rPr lang="en-US" smtClean="0"/>
              <a:t>‹#›</a:t>
            </a:fld>
            <a:endParaRPr lang="en-US"/>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05645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DBEA9D-10DE-4BC1-90CE-B924BBB1C2D4}" type="datetime1">
              <a:rPr lang="en-US" smtClean="0"/>
              <a:t>12/15/2017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1508600838"/>
      </p:ext>
    </p:extLst>
  </p:cSld>
  <p:clrMapOvr>
    <a:masterClrMapping/>
  </p:clrMapOvr>
  <p:hf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0882254"/>
      </p:ext>
    </p:extLst>
  </p:cSld>
  <p:clrMapOvr>
    <a:masterClrMapping/>
  </p:clrMapOvr>
  <p:hf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9207183"/>
      </p:ext>
    </p:extLst>
  </p:cSld>
  <p:clrMapOvr>
    <a:masterClrMapping/>
  </p:clrMapOvr>
  <p:hf hdr="0" ftr="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1765273008"/>
      </p:ext>
    </p:extLst>
  </p:cSld>
  <p:clrMapOvr>
    <a:masterClrMapping/>
  </p:clrMapOvr>
  <p:hf hdr="0" ftr="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163252"/>
      </p:ext>
    </p:extLst>
  </p:cSld>
  <p:clrMapOvr>
    <a:masterClrMapping/>
  </p:clrMapOvr>
  <p:hf hdr="0" ftr="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smtClean="0"/>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DBEA9D-10DE-4BC1-90CE-B924BBB1C2D4}"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20590118"/>
      </p:ext>
    </p:extLst>
  </p:cSld>
  <p:clrMapOvr>
    <a:masterClrMapping/>
  </p:clrMapOvr>
  <p:hf hdr="0" ftr="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A03C3EF-C0AE-4C36-A440-40612B0A608D}"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41141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FFD98B3-9106-4C2E-ACE9-CAA78D82BCC0}"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90487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1"/>
          </p:nvPr>
        </p:nvSpPr>
        <p:spPr>
          <a:ln/>
        </p:spPr>
        <p:txBody>
          <a:bodyPr/>
          <a:lstStyle>
            <a:lvl1pPr>
              <a:defRPr/>
            </a:lvl1pPr>
          </a:lstStyle>
          <a:p>
            <a:fld id="{AAC9B2A6-4B6E-40F3-B613-7884026E9B75}" type="slidenum">
              <a:rPr lang="en-US" altLang="en-US"/>
              <a:pPr/>
              <a:t>‹#›</a:t>
            </a:fld>
            <a:endParaRPr lang="en-US" altLang="en-US"/>
          </a:p>
        </p:txBody>
      </p:sp>
    </p:spTree>
    <p:extLst>
      <p:ext uri="{BB962C8B-B14F-4D97-AF65-F5344CB8AC3E}">
        <p14:creationId xmlns:p14="http://schemas.microsoft.com/office/powerpoint/2010/main" val="10996095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3657600" cy="1295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 y="2057400"/>
            <a:ext cx="4305300"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10100" y="2057400"/>
            <a:ext cx="43053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10100" y="4152900"/>
            <a:ext cx="43053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1"/>
          </p:nvPr>
        </p:nvSpPr>
        <p:spPr>
          <a:ln/>
        </p:spPr>
        <p:txBody>
          <a:bodyPr/>
          <a:lstStyle>
            <a:lvl1pPr>
              <a:defRPr/>
            </a:lvl1pPr>
          </a:lstStyle>
          <a:p>
            <a:fld id="{25371933-B8D7-4336-B6C0-A24FD4DCF24D}" type="slidenum">
              <a:rPr lang="en-US" altLang="en-US"/>
              <a:pPr/>
              <a:t>‹#›</a:t>
            </a:fld>
            <a:endParaRPr lang="en-US" altLang="en-US"/>
          </a:p>
        </p:txBody>
      </p:sp>
    </p:spTree>
    <p:extLst>
      <p:ext uri="{BB962C8B-B14F-4D97-AF65-F5344CB8AC3E}">
        <p14:creationId xmlns:p14="http://schemas.microsoft.com/office/powerpoint/2010/main" val="124022468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1591926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7A3F670-7F52-4FF0-9B8F-D8F43CE2023F}" type="datetime1">
              <a:rPr lang="en-US" smtClean="0"/>
              <a:t>12/15/2017</a:t>
            </a:fld>
            <a:endParaRPr lang="en-US"/>
          </a:p>
        </p:txBody>
      </p:sp>
      <p:sp>
        <p:nvSpPr>
          <p:cNvPr id="5" name="Footer Placeholder 4"/>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12"/>
          </p:nvPr>
        </p:nvSpPr>
        <p:spPr/>
        <p:txBody>
          <a:bodyPr/>
          <a:lstStyle/>
          <a:p>
            <a:fld id="{1207B782-A207-460B-B11B-32D5F2B19719}"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542468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3A41997-146E-4911-A331-4CB2C9B21782}" type="datetime1">
              <a:rPr lang="en-US" smtClean="0"/>
              <a:t>12/15/2017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2086735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1874A55-969E-4F30-B25D-6341E4730606}" type="datetime1">
              <a:rPr lang="en-US" smtClean="0"/>
              <a:t>12/15/2017</a:t>
            </a:fld>
            <a:endParaRPr lang="en-US"/>
          </a:p>
        </p:txBody>
      </p:sp>
      <p:sp>
        <p:nvSpPr>
          <p:cNvPr id="8" name="Footer Placeholder 7"/>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9" name="Slide Number Placeholder 8"/>
          <p:cNvSpPr>
            <a:spLocks noGrp="1"/>
          </p:cNvSpPr>
          <p:nvPr>
            <p:ph type="sldNum" sz="quarter" idx="12"/>
          </p:nvPr>
        </p:nvSpPr>
        <p:spPr/>
        <p:txBody>
          <a:bodyPr/>
          <a:lstStyle/>
          <a:p>
            <a:fld id="{1207B782-A207-460B-B11B-32D5F2B19719}"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97422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7B8D701-016B-4CAC-A262-93786DA9F178}" type="datetime1">
              <a:rPr lang="en-US" smtClean="0"/>
              <a:t>12/15/2017</a:t>
            </a:fld>
            <a:endParaRPr lang="en-US"/>
          </a:p>
        </p:txBody>
      </p:sp>
      <p:sp>
        <p:nvSpPr>
          <p:cNvPr id="4" name="Footer Placeholder 3"/>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875984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E11D2E-007B-4B32-B450-C9C72817DAFF}" type="datetime1">
              <a:rPr lang="en-US" smtClean="0"/>
              <a:t>12/15/2017</a:t>
            </a:fld>
            <a:endParaRPr lang="en-US"/>
          </a:p>
        </p:txBody>
      </p:sp>
      <p:sp>
        <p:nvSpPr>
          <p:cNvPr id="3" name="Footer Placeholder 2"/>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4" name="Slide Number Placeholder 3"/>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39346188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97A2653-7AD3-4D6D-9FFB-90D79E6DEE47}" type="datetime1">
              <a:rPr lang="en-US" smtClean="0"/>
              <a:t>12/15/2017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1207B782-A207-460B-B11B-32D5F2B19719}"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48862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C4B936-7A92-4F19-8E67-9835D1A790DE}" type="datetime1">
              <a:rPr lang="en-US" smtClean="0"/>
              <a:t>12/15/2017</a:t>
            </a:fld>
            <a:endParaRPr lang="en-US"/>
          </a:p>
        </p:txBody>
      </p:sp>
      <p:sp>
        <p:nvSpPr>
          <p:cNvPr id="6" name="Footer Placeholder 5"/>
          <p:cNvSpPr>
            <a:spLocks noGrp="1"/>
          </p:cNvSpPr>
          <p:nvPr>
            <p:ph type="ftr" sz="quarter" idx="11"/>
          </p:nvPr>
        </p:nvSpPr>
        <p:spPr/>
        <p:txBody>
          <a:bodyPr/>
          <a:lstStyle/>
          <a:p>
            <a:r>
              <a:rPr lang="en-US" smtClean="0"/>
              <a:t> Oxford University Publishing Microelectronic Circuits by Adel S. Sedra and Kenneth C. Smith (0195323033)</a:t>
            </a:r>
            <a:endParaRPr lang="en-US"/>
          </a:p>
        </p:txBody>
      </p:sp>
      <p:sp>
        <p:nvSpPr>
          <p:cNvPr id="7" name="Slide Number Placeholder 6"/>
          <p:cNvSpPr>
            <a:spLocks noGrp="1"/>
          </p:cNvSpPr>
          <p:nvPr>
            <p:ph type="sldNum" sz="quarter" idx="12"/>
          </p:nvPr>
        </p:nvSpPr>
        <p:spPr/>
        <p:txBody>
          <a:bodyPr/>
          <a:lstStyle/>
          <a:p>
            <a:fld id="{1207B782-A207-460B-B11B-32D5F2B19719}" type="slidenum">
              <a:rPr lang="en-US" smtClean="0"/>
              <a:t>‹#›</a:t>
            </a:fld>
            <a:endParaRPr lang="en-US"/>
          </a:p>
        </p:txBody>
      </p:sp>
    </p:spTree>
    <p:extLst>
      <p:ext uri="{BB962C8B-B14F-4D97-AF65-F5344CB8AC3E}">
        <p14:creationId xmlns:p14="http://schemas.microsoft.com/office/powerpoint/2010/main" val="181886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2">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7DBEA9D-10DE-4BC1-90CE-B924BBB1C2D4}" type="datetime1">
              <a:rPr lang="en-US" smtClean="0"/>
              <a:t>12/15/2017</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smtClean="0"/>
              <a:t> Oxford University Publishing Microelectronic Circuits by Adel S. Sedra and Kenneth C. Smith (0195323033)</a:t>
            </a:r>
            <a:endParaRPr lang="en-US"/>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207B782-A207-460B-B11B-32D5F2B19719}" type="slidenum">
              <a:rPr lang="en-US" smtClean="0"/>
              <a:t>‹#›</a:t>
            </a:fld>
            <a:endParaRPr lang="en-US"/>
          </a:p>
        </p:txBody>
      </p:sp>
    </p:spTree>
    <p:extLst>
      <p:ext uri="{BB962C8B-B14F-4D97-AF65-F5344CB8AC3E}">
        <p14:creationId xmlns:p14="http://schemas.microsoft.com/office/powerpoint/2010/main" val="421220692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Lst>
  <p:hf hdr="0" ftr="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8.xml"/><Relationship Id="rId1" Type="http://schemas.openxmlformats.org/officeDocument/2006/relationships/vmlDrawing" Target="../drawings/vmlDrawing1.vml"/><Relationship Id="rId5" Type="http://schemas.openxmlformats.org/officeDocument/2006/relationships/image" Target="../media/image18.jpeg"/><Relationship Id="rId4" Type="http://schemas.openxmlformats.org/officeDocument/2006/relationships/image" Target="../media/image17.wmf"/></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21.png"/><Relationship Id="rId5" Type="http://schemas.openxmlformats.org/officeDocument/2006/relationships/image" Target="../media/image20.wmf"/><Relationship Id="rId4" Type="http://schemas.openxmlformats.org/officeDocument/2006/relationships/oleObject" Target="../embeddings/oleObject2.bin"/></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3.vml"/><Relationship Id="rId5" Type="http://schemas.openxmlformats.org/officeDocument/2006/relationships/image" Target="../media/image21.png"/><Relationship Id="rId4" Type="http://schemas.openxmlformats.org/officeDocument/2006/relationships/image" Target="../media/image20.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8.xml"/><Relationship Id="rId1" Type="http://schemas.openxmlformats.org/officeDocument/2006/relationships/vmlDrawing" Target="../drawings/vmlDrawing4.vml"/><Relationship Id="rId4" Type="http://schemas.openxmlformats.org/officeDocument/2006/relationships/image" Target="../media/image22.wmf"/></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8.xml"/><Relationship Id="rId1" Type="http://schemas.openxmlformats.org/officeDocument/2006/relationships/vmlDrawing" Target="../drawings/vmlDrawing5.vml"/><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8.xml"/><Relationship Id="rId1" Type="http://schemas.openxmlformats.org/officeDocument/2006/relationships/vmlDrawing" Target="../drawings/vmlDrawing6.vml"/><Relationship Id="rId4" Type="http://schemas.openxmlformats.org/officeDocument/2006/relationships/image" Target="../media/image26.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8.xml"/><Relationship Id="rId1" Type="http://schemas.openxmlformats.org/officeDocument/2006/relationships/vmlDrawing" Target="../drawings/vmlDrawing7.vml"/><Relationship Id="rId4" Type="http://schemas.openxmlformats.org/officeDocument/2006/relationships/image" Target="../media/image27.wmf"/></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18.xml"/><Relationship Id="rId1" Type="http://schemas.openxmlformats.org/officeDocument/2006/relationships/vmlDrawing" Target="../drawings/vmlDrawing8.vml"/><Relationship Id="rId5" Type="http://schemas.openxmlformats.org/officeDocument/2006/relationships/image" Target="../media/image32.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8.xml"/><Relationship Id="rId1" Type="http://schemas.openxmlformats.org/officeDocument/2006/relationships/vmlDrawing" Target="../drawings/vmlDrawing9.vml"/><Relationship Id="rId5" Type="http://schemas.openxmlformats.org/officeDocument/2006/relationships/image" Target="../media/image35.jpeg"/><Relationship Id="rId4" Type="http://schemas.openxmlformats.org/officeDocument/2006/relationships/image" Target="../media/image36.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8.xml"/><Relationship Id="rId1" Type="http://schemas.openxmlformats.org/officeDocument/2006/relationships/vmlDrawing" Target="../drawings/vmlDrawing10.vml"/><Relationship Id="rId4" Type="http://schemas.openxmlformats.org/officeDocument/2006/relationships/image" Target="../media/image37.wmf"/></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11.vml"/><Relationship Id="rId4" Type="http://schemas.openxmlformats.org/officeDocument/2006/relationships/image" Target="../media/image38.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9.xml"/><Relationship Id="rId1" Type="http://schemas.openxmlformats.org/officeDocument/2006/relationships/vmlDrawing" Target="../drawings/vmlDrawing12.vml"/><Relationship Id="rId4" Type="http://schemas.openxmlformats.org/officeDocument/2006/relationships/image" Target="../media/image39.wmf"/></Relationships>
</file>

<file path=ppt/slides/_rels/slide3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e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8.xml"/><Relationship Id="rId1" Type="http://schemas.openxmlformats.org/officeDocument/2006/relationships/vmlDrawing" Target="../drawings/vmlDrawing13.vml"/><Relationship Id="rId5" Type="http://schemas.openxmlformats.org/officeDocument/2006/relationships/image" Target="../media/image35.jpeg"/><Relationship Id="rId4" Type="http://schemas.openxmlformats.org/officeDocument/2006/relationships/image" Target="../media/image43.wmf"/></Relationships>
</file>

<file path=ppt/slides/_rels/slide34.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8.xml"/><Relationship Id="rId1" Type="http://schemas.openxmlformats.org/officeDocument/2006/relationships/vmlDrawing" Target="../drawings/vmlDrawing14.vml"/><Relationship Id="rId5" Type="http://schemas.openxmlformats.org/officeDocument/2006/relationships/image" Target="../media/image45.jpeg"/><Relationship Id="rId4" Type="http://schemas.openxmlformats.org/officeDocument/2006/relationships/image" Target="../media/image44.wmf"/></Relationships>
</file>

<file path=ppt/slides/_rels/slide3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8.xml"/><Relationship Id="rId1" Type="http://schemas.openxmlformats.org/officeDocument/2006/relationships/vmlDrawing" Target="../drawings/vmlDrawing15.vml"/><Relationship Id="rId4" Type="http://schemas.openxmlformats.org/officeDocument/2006/relationships/image" Target="../media/image51.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8.xml"/><Relationship Id="rId6" Type="http://schemas.openxmlformats.org/officeDocument/2006/relationships/image" Target="../media/image72.png"/><Relationship Id="rId5" Type="http://schemas.openxmlformats.org/officeDocument/2006/relationships/image" Target="../media/image71.png"/></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0.png"/><Relationship Id="rId7" Type="http://schemas.openxmlformats.org/officeDocument/2006/relationships/image" Target="../media/image56.pn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760.png"/><Relationship Id="rId11" Type="http://schemas.openxmlformats.org/officeDocument/2006/relationships/image" Target="../media/image59.png"/><Relationship Id="rId5" Type="http://schemas.openxmlformats.org/officeDocument/2006/relationships/image" Target="../media/image55.png"/><Relationship Id="rId10" Type="http://schemas.openxmlformats.org/officeDocument/2006/relationships/image" Target="../media/image58.png"/><Relationship Id="rId4" Type="http://schemas.openxmlformats.org/officeDocument/2006/relationships/image" Target="../media/image54.png"/><Relationship Id="rId9" Type="http://schemas.openxmlformats.org/officeDocument/2006/relationships/image" Target="../media/image57.png"/></Relationships>
</file>

<file path=ppt/slides/_rels/slide4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5.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7.png"/><Relationship Id="rId7" Type="http://schemas.openxmlformats.org/officeDocument/2006/relationships/image" Target="../media/image73.png"/><Relationship Id="rId2" Type="http://schemas.openxmlformats.org/officeDocument/2006/relationships/image" Target="../media/image62.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7.png"/><Relationship Id="rId5" Type="http://schemas.openxmlformats.org/officeDocument/2006/relationships/image" Target="../media/image69.png"/><Relationship Id="rId10" Type="http://schemas.openxmlformats.org/officeDocument/2006/relationships/image" Target="../media/image76.png"/><Relationship Id="rId4" Type="http://schemas.openxmlformats.org/officeDocument/2006/relationships/image" Target="../media/image68.png"/><Relationship Id="rId9" Type="http://schemas.openxmlformats.org/officeDocument/2006/relationships/image" Target="../media/image75.png"/></Relationships>
</file>

<file path=ppt/slides/_rels/slide4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txBox="1">
            <a:spLocks/>
          </p:cNvSpPr>
          <p:nvPr/>
        </p:nvSpPr>
        <p:spPr bwMode="auto">
          <a:xfrm>
            <a:off x="685800" y="2339975"/>
            <a:ext cx="7772400" cy="147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tabLst>
                <a:tab pos="4686300" algn="l"/>
              </a:tabLst>
              <a:defRPr/>
            </a:pPr>
            <a:r>
              <a:rPr lang="en-US" sz="4400" dirty="0"/>
              <a:t>Lecture </a:t>
            </a:r>
            <a:r>
              <a:rPr lang="en-US" sz="4400" dirty="0" smtClean="0"/>
              <a:t>09</a:t>
            </a:r>
            <a:r>
              <a:rPr lang="en-US" sz="4400" dirty="0"/>
              <a:t/>
            </a:r>
            <a:br>
              <a:rPr lang="en-US" sz="4400" dirty="0"/>
            </a:br>
            <a:r>
              <a:rPr lang="en-US" sz="4400" dirty="0" smtClean="0"/>
              <a:t>Field Effect Transistors </a:t>
            </a:r>
            <a:r>
              <a:rPr lang="en-US" sz="4400" dirty="0" smtClean="0"/>
              <a:t>(2)</a:t>
            </a:r>
            <a:endParaRPr lang="en-US" altLang="en-US" sz="4400" dirty="0" smtClean="0">
              <a:ln w="0"/>
              <a:effectLst>
                <a:outerShdw blurRad="38100" dist="19050" dir="2700000" algn="tl" rotWithShape="0">
                  <a:schemeClr val="dk1">
                    <a:alpha val="40000"/>
                  </a:schemeClr>
                </a:outerShdw>
              </a:effectLst>
            </a:endParaRPr>
          </a:p>
        </p:txBody>
      </p:sp>
      <p:sp>
        <p:nvSpPr>
          <p:cNvPr id="17411" name="Subtitle 2"/>
          <p:cNvSpPr txBox="1">
            <a:spLocks/>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spcAft>
                <a:spcPts val="600"/>
              </a:spcAft>
              <a:buClr>
                <a:schemeClr val="accent1"/>
              </a:buClr>
              <a:buSzPct val="115000"/>
              <a:buFont typeface="Arial" panose="020B0604020202020204" pitchFamily="34" charset="0"/>
              <a:buChar char="•"/>
              <a:defRPr sz="2400">
                <a:solidFill>
                  <a:srgbClr val="262626"/>
                </a:solidFill>
                <a:latin typeface="Garamond" panose="02020404030301010803" pitchFamily="18" charset="0"/>
              </a:defRPr>
            </a:lvl1pPr>
            <a:lvl2pPr marL="742950" indent="-285750">
              <a:spcBef>
                <a:spcPct val="20000"/>
              </a:spcBef>
              <a:spcAft>
                <a:spcPts val="600"/>
              </a:spcAft>
              <a:buClr>
                <a:schemeClr val="accent1"/>
              </a:buClr>
              <a:buSzPct val="115000"/>
              <a:buFont typeface="Arial" panose="020B0604020202020204" pitchFamily="34" charset="0"/>
              <a:buChar char="•"/>
              <a:defRPr sz="2000">
                <a:solidFill>
                  <a:srgbClr val="262626"/>
                </a:solidFill>
                <a:latin typeface="Garamond" panose="02020404030301010803" pitchFamily="18" charset="0"/>
              </a:defRPr>
            </a:lvl2pPr>
            <a:lvl3pPr marL="1143000" indent="-228600">
              <a:spcBef>
                <a:spcPct val="20000"/>
              </a:spcBef>
              <a:spcAft>
                <a:spcPts val="600"/>
              </a:spcAft>
              <a:buClr>
                <a:schemeClr val="accent1"/>
              </a:buClr>
              <a:buSzPct val="115000"/>
              <a:buFont typeface="Arial" panose="020B0604020202020204" pitchFamily="34" charset="0"/>
              <a:buChar char="•"/>
              <a:defRPr>
                <a:solidFill>
                  <a:srgbClr val="262626"/>
                </a:solidFill>
                <a:latin typeface="Garamond" panose="02020404030301010803" pitchFamily="18" charset="0"/>
              </a:defRPr>
            </a:lvl3pPr>
            <a:lvl4pPr marL="1600200" indent="-228600">
              <a:spcBef>
                <a:spcPct val="20000"/>
              </a:spcBef>
              <a:spcAft>
                <a:spcPts val="600"/>
              </a:spcAft>
              <a:buClr>
                <a:schemeClr val="accent1"/>
              </a:buClr>
              <a:buSzPct val="115000"/>
              <a:buFont typeface="Arial" panose="020B0604020202020204" pitchFamily="34" charset="0"/>
              <a:buChar char="•"/>
              <a:defRPr sz="1600">
                <a:solidFill>
                  <a:srgbClr val="262626"/>
                </a:solidFill>
                <a:latin typeface="Garamond" panose="02020404030301010803" pitchFamily="18" charset="0"/>
              </a:defRPr>
            </a:lvl4pPr>
            <a:lvl5pPr marL="2057400" indent="-22860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5pPr>
            <a:lvl6pPr marL="25146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6pPr>
            <a:lvl7pPr marL="29718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7pPr>
            <a:lvl8pPr marL="34290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8pPr>
            <a:lvl9pPr marL="3886200" indent="-228600" eaLnBrk="0" fontAlgn="base" hangingPunct="0">
              <a:spcBef>
                <a:spcPct val="20000"/>
              </a:spcBef>
              <a:spcAft>
                <a:spcPts val="600"/>
              </a:spcAft>
              <a:buClr>
                <a:schemeClr val="accent1"/>
              </a:buClr>
              <a:buSzPct val="115000"/>
              <a:buFont typeface="Arial" panose="020B0604020202020204" pitchFamily="34" charset="0"/>
              <a:buChar char="•"/>
              <a:defRPr sz="1400">
                <a:solidFill>
                  <a:srgbClr val="262626"/>
                </a:solidFill>
                <a:latin typeface="Garamond" panose="02020404030301010803" pitchFamily="18" charset="0"/>
              </a:defRPr>
            </a:lvl9pPr>
          </a:lstStyle>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Prepared By</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Dr. Eng. </a:t>
            </a:r>
            <a:r>
              <a:rPr lang="en-US" altLang="en-US" sz="3200" dirty="0" err="1">
                <a:solidFill>
                  <a:schemeClr val="tx1"/>
                </a:solidFill>
                <a:latin typeface="Calibri" panose="020F0502020204030204" pitchFamily="34" charset="0"/>
              </a:rPr>
              <a:t>Sherif</a:t>
            </a:r>
            <a:r>
              <a:rPr lang="en-US" altLang="en-US" sz="3200" dirty="0">
                <a:solidFill>
                  <a:schemeClr val="tx1"/>
                </a:solidFill>
                <a:latin typeface="Calibri" panose="020F0502020204030204" pitchFamily="34" charset="0"/>
              </a:rPr>
              <a:t> Hekal</a:t>
            </a:r>
          </a:p>
          <a:p>
            <a:pPr algn="ctr" eaLnBrk="1" hangingPunct="1">
              <a:spcAft>
                <a:spcPct val="0"/>
              </a:spcAft>
              <a:buClrTx/>
              <a:buSzTx/>
              <a:buFont typeface="Arial" panose="020B0604020202020204" pitchFamily="34" charset="0"/>
              <a:buNone/>
            </a:pPr>
            <a:r>
              <a:rPr lang="en-US" altLang="en-US" sz="3200" dirty="0">
                <a:solidFill>
                  <a:schemeClr val="tx1"/>
                </a:solidFill>
                <a:latin typeface="Calibri" panose="020F0502020204030204" pitchFamily="34" charset="0"/>
              </a:rPr>
              <a:t>Assistant Professor, CCE department</a:t>
            </a:r>
          </a:p>
        </p:txBody>
      </p:sp>
      <p:sp>
        <p:nvSpPr>
          <p:cNvPr id="17412" name="TextBox 2"/>
          <p:cNvSpPr txBox="1">
            <a:spLocks noChangeArrowheads="1"/>
          </p:cNvSpPr>
          <p:nvPr/>
        </p:nvSpPr>
        <p:spPr bwMode="auto">
          <a:xfrm>
            <a:off x="2068513" y="990600"/>
            <a:ext cx="50069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a:solidFill>
                  <a:srgbClr val="3B42D1"/>
                </a:solidFill>
              </a:rPr>
              <a:t>CCE201: Solid State Electronic Devices</a:t>
            </a:r>
            <a:endParaRPr lang="en-US" altLang="en-US" sz="2400">
              <a:solidFill>
                <a:srgbClr val="3B42D1"/>
              </a:solidFill>
            </a:endParaRPr>
          </a:p>
        </p:txBody>
      </p:sp>
      <p:sp>
        <p:nvSpPr>
          <p:cNvPr id="4" name="Date Placeholder 3"/>
          <p:cNvSpPr>
            <a:spLocks noGrp="1"/>
          </p:cNvSpPr>
          <p:nvPr>
            <p:ph type="dt" sz="half" idx="10"/>
          </p:nvPr>
        </p:nvSpPr>
        <p:spPr/>
        <p:txBody>
          <a:bodyPr/>
          <a:lstStyle/>
          <a:p>
            <a:pPr>
              <a:defRPr/>
            </a:pPr>
            <a:fld id="{DBEAC791-352C-4518-A095-44E60C187E2D}" type="datetime1">
              <a:rPr lang="en-US" altLang="en-US"/>
              <a:pPr>
                <a:defRPr/>
              </a:pPr>
              <a:t>12/15/2017</a:t>
            </a:fld>
            <a:endParaRPr lang="en-US" altLang="en-US"/>
          </a:p>
        </p:txBody>
      </p:sp>
      <p:sp>
        <p:nvSpPr>
          <p:cNvPr id="5" name="Footer Placeholder 4"/>
          <p:cNvSpPr>
            <a:spLocks noGrp="1"/>
          </p:cNvSpPr>
          <p:nvPr>
            <p:ph type="ftr" sz="quarter" idx="11"/>
          </p:nvPr>
        </p:nvSpPr>
        <p:spPr/>
        <p:txBody>
          <a:bodyPr/>
          <a:lstStyle/>
          <a:p>
            <a:pPr>
              <a:defRPr/>
            </a:pPr>
            <a:r>
              <a:rPr lang="en-US" altLang="en-US"/>
              <a:t>Lecture 01</a:t>
            </a:r>
          </a:p>
        </p:txBody>
      </p:sp>
      <p:sp>
        <p:nvSpPr>
          <p:cNvPr id="1741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D4C5BECC-D102-42EA-9E3A-DF3AC69B9854}" type="slidenum">
              <a:rPr lang="en-US" altLang="en-US" smtClean="0">
                <a:solidFill>
                  <a:srgbClr val="898989"/>
                </a:solidFill>
              </a:rPr>
              <a:pPr/>
              <a:t>1</a:t>
            </a:fld>
            <a:endParaRPr lang="en-US" altLang="en-US" smtClean="0">
              <a:solidFill>
                <a:srgbClr val="898989"/>
              </a:solidFill>
            </a:endParaRPr>
          </a:p>
        </p:txBody>
      </p:sp>
      <p:sp>
        <p:nvSpPr>
          <p:cNvPr id="17416" name="TextBox 8"/>
          <p:cNvSpPr txBox="1">
            <a:spLocks noChangeArrowheads="1"/>
          </p:cNvSpPr>
          <p:nvPr/>
        </p:nvSpPr>
        <p:spPr bwMode="auto">
          <a:xfrm>
            <a:off x="3041650" y="1428750"/>
            <a:ext cx="3060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sz="2400" b="1" dirty="0">
                <a:solidFill>
                  <a:srgbClr val="3B42D1"/>
                </a:solidFill>
              </a:rPr>
              <a:t>EEC223: Electronics (1)</a:t>
            </a:r>
            <a:endParaRPr lang="en-US" altLang="en-US" sz="2400" dirty="0">
              <a:solidFill>
                <a:srgbClr val="3B42D1"/>
              </a:solidFill>
            </a:endParaRPr>
          </a:p>
        </p:txBody>
      </p:sp>
    </p:spTree>
    <p:extLst>
      <p:ext uri="{BB962C8B-B14F-4D97-AF65-F5344CB8AC3E}">
        <p14:creationId xmlns:p14="http://schemas.microsoft.com/office/powerpoint/2010/main" val="6203405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634068"/>
            <a:ext cx="7886700" cy="804768"/>
          </a:xfrm>
        </p:spPr>
        <p:txBody>
          <a:bodyPr/>
          <a:lstStyle/>
          <a:p>
            <a:r>
              <a:rPr lang="en-US" altLang="en-US" dirty="0"/>
              <a:t>Example </a:t>
            </a:r>
            <a:r>
              <a:rPr lang="en-US" altLang="en-US" dirty="0"/>
              <a:t>3</a:t>
            </a:r>
            <a:r>
              <a:rPr lang="en-US" altLang="en-US" dirty="0" smtClean="0"/>
              <a:t> </a:t>
            </a:r>
            <a:r>
              <a:rPr lang="en-US" altLang="en-US" dirty="0" smtClean="0"/>
              <a:t>– Sol, cont.</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10</a:t>
            </a:fld>
            <a:endParaRPr lang="en-US"/>
          </a:p>
        </p:txBody>
      </p:sp>
      <p:pic>
        <p:nvPicPr>
          <p:cNvPr id="7" name="Picture 6"/>
          <p:cNvPicPr>
            <a:picLocks noChangeAspect="1"/>
          </p:cNvPicPr>
          <p:nvPr/>
        </p:nvPicPr>
        <p:blipFill>
          <a:blip r:embed="rId2"/>
          <a:stretch>
            <a:fillRect/>
          </a:stretch>
        </p:blipFill>
        <p:spPr>
          <a:xfrm>
            <a:off x="784972" y="2055501"/>
            <a:ext cx="7574056" cy="3019425"/>
          </a:xfrm>
          <a:prstGeom prst="rect">
            <a:avLst/>
          </a:prstGeom>
        </p:spPr>
      </p:pic>
    </p:spTree>
    <p:extLst>
      <p:ext uri="{BB962C8B-B14F-4D97-AF65-F5344CB8AC3E}">
        <p14:creationId xmlns:p14="http://schemas.microsoft.com/office/powerpoint/2010/main" val="34101483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4"/>
          <p:cNvSpPr>
            <a:spLocks noGrp="1" noChangeArrowheads="1"/>
          </p:cNvSpPr>
          <p:nvPr>
            <p:ph type="title"/>
          </p:nvPr>
        </p:nvSpPr>
        <p:spPr>
          <a:xfrm>
            <a:off x="537882" y="655637"/>
            <a:ext cx="4186518" cy="1295400"/>
          </a:xfrm>
        </p:spPr>
        <p:txBody>
          <a:bodyPr>
            <a:normAutofit fontScale="90000"/>
          </a:bodyPr>
          <a:lstStyle/>
          <a:p>
            <a:pPr eaLnBrk="1" hangingPunct="1"/>
            <a:r>
              <a:rPr lang="en-US" altLang="en-US" b="0" dirty="0" smtClean="0"/>
              <a:t>4.1. </a:t>
            </a:r>
            <a:r>
              <a:rPr lang="en-US" altLang="en-US" dirty="0" smtClean="0"/>
              <a:t>Obtaining a Voltage Amplifier</a:t>
            </a:r>
          </a:p>
        </p:txBody>
      </p:sp>
      <p:sp>
        <p:nvSpPr>
          <p:cNvPr id="65540" name="Rectangle 5"/>
          <p:cNvSpPr>
            <a:spLocks noGrp="1" noChangeArrowheads="1"/>
          </p:cNvSpPr>
          <p:nvPr>
            <p:ph type="body" sz="half" idx="1"/>
          </p:nvPr>
        </p:nvSpPr>
        <p:spPr>
          <a:xfrm>
            <a:off x="941294" y="2057400"/>
            <a:ext cx="4553137" cy="4038600"/>
          </a:xfrm>
        </p:spPr>
        <p:txBody>
          <a:bodyPr>
            <a:normAutofit/>
          </a:bodyPr>
          <a:lstStyle/>
          <a:p>
            <a:pPr eaLnBrk="1" hangingPunct="1"/>
            <a:r>
              <a:rPr lang="en-US" altLang="en-US" sz="2000" dirty="0" smtClean="0"/>
              <a:t>Previously, we learned that voltage controlled current source (VCCS) can serve as</a:t>
            </a:r>
            <a:r>
              <a:rPr lang="en-US" altLang="en-US" sz="2000" b="1" dirty="0" smtClean="0">
                <a:solidFill>
                  <a:srgbClr val="FF0000"/>
                </a:solidFill>
              </a:rPr>
              <a:t> </a:t>
            </a:r>
            <a:r>
              <a:rPr lang="en-US" altLang="en-US" sz="2000" b="1" dirty="0" err="1" smtClean="0">
                <a:solidFill>
                  <a:srgbClr val="3333FF"/>
                </a:solidFill>
              </a:rPr>
              <a:t>transconductance</a:t>
            </a:r>
            <a:r>
              <a:rPr lang="en-US" altLang="en-US" sz="2000" b="1" dirty="0" smtClean="0">
                <a:solidFill>
                  <a:srgbClr val="3333FF"/>
                </a:solidFill>
              </a:rPr>
              <a:t> amplifier</a:t>
            </a:r>
            <a:r>
              <a:rPr lang="en-US" altLang="en-US" sz="2000" dirty="0" smtClean="0"/>
              <a:t>.</a:t>
            </a:r>
          </a:p>
          <a:p>
            <a:pPr eaLnBrk="1" hangingPunct="1"/>
            <a:r>
              <a:rPr lang="en-US" altLang="en-US" sz="2000" b="1" dirty="0" smtClean="0">
                <a:solidFill>
                  <a:srgbClr val="FF0000"/>
                </a:solidFill>
              </a:rPr>
              <a:t>Q:</a:t>
            </a:r>
            <a:r>
              <a:rPr lang="en-US" altLang="en-US" sz="2000" dirty="0" smtClean="0">
                <a:solidFill>
                  <a:srgbClr val="FF0000"/>
                </a:solidFill>
              </a:rPr>
              <a:t> </a:t>
            </a:r>
            <a:r>
              <a:rPr lang="en-US" altLang="en-US" sz="2000" dirty="0" smtClean="0"/>
              <a:t>How can we translate current output to voltage?</a:t>
            </a:r>
          </a:p>
          <a:p>
            <a:pPr lvl="1" eaLnBrk="1" hangingPunct="1"/>
            <a:r>
              <a:rPr lang="en-US" altLang="en-US" sz="1800" b="1" dirty="0" smtClean="0">
                <a:solidFill>
                  <a:srgbClr val="008000"/>
                </a:solidFill>
              </a:rPr>
              <a:t>A:</a:t>
            </a:r>
            <a:r>
              <a:rPr lang="en-US" altLang="en-US" sz="1800" dirty="0" smtClean="0">
                <a:solidFill>
                  <a:srgbClr val="008000"/>
                </a:solidFill>
              </a:rPr>
              <a:t> </a:t>
            </a:r>
            <a:r>
              <a:rPr lang="en-US" altLang="en-US" sz="1800" dirty="0" smtClean="0"/>
              <a:t>Measure </a:t>
            </a:r>
            <a:r>
              <a:rPr lang="en-US" altLang="en-US" sz="1800" dirty="0" smtClean="0">
                <a:solidFill>
                  <a:srgbClr val="FF0000"/>
                </a:solidFill>
              </a:rPr>
              <a:t>voltage drop</a:t>
            </a:r>
            <a:r>
              <a:rPr lang="en-US" altLang="en-US" sz="1800" dirty="0" smtClean="0"/>
              <a:t> across load resistor.</a:t>
            </a:r>
          </a:p>
        </p:txBody>
      </p:sp>
      <p:graphicFrame>
        <p:nvGraphicFramePr>
          <p:cNvPr id="65549" name="Object 17"/>
          <p:cNvGraphicFramePr>
            <a:graphicFrameLocks noGrp="1" noChangeAspect="1"/>
          </p:cNvGraphicFramePr>
          <p:nvPr>
            <p:ph sz="half" idx="2"/>
            <p:extLst>
              <p:ext uri="{D42A27DB-BD31-4B8C-83A1-F6EECF244321}">
                <p14:modId xmlns:p14="http://schemas.microsoft.com/office/powerpoint/2010/main" val="4052287232"/>
              </p:ext>
            </p:extLst>
          </p:nvPr>
        </p:nvGraphicFramePr>
        <p:xfrm>
          <a:off x="1558925" y="4542631"/>
          <a:ext cx="3317875" cy="1125537"/>
        </p:xfrm>
        <a:graphic>
          <a:graphicData uri="http://schemas.openxmlformats.org/presentationml/2006/ole">
            <mc:AlternateContent xmlns:mc="http://schemas.openxmlformats.org/markup-compatibility/2006">
              <mc:Choice xmlns:v="urn:schemas-microsoft-com:vml" Requires="v">
                <p:oleObj spid="_x0000_s15405" name="Equation" r:id="rId3" imgW="1384300" imgH="469900" progId="Equation.DSMT4">
                  <p:embed/>
                </p:oleObj>
              </mc:Choice>
              <mc:Fallback>
                <p:oleObj name="Equation" r:id="rId3" imgW="1384300" imgH="4699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925" y="4542631"/>
                        <a:ext cx="3317875" cy="11255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11</a:t>
            </a:fld>
            <a:endParaRPr lang="en-US" altLang="en-US"/>
          </a:p>
        </p:txBody>
      </p:sp>
      <p:pic>
        <p:nvPicPr>
          <p:cNvPr id="65541" name="Picture 5" descr="se05F27"/>
          <p:cNvPicPr>
            <a:picLocks noChangeAspect="1" noChangeArrowheads="1"/>
          </p:cNvPicPr>
          <p:nvPr/>
        </p:nvPicPr>
        <p:blipFill rotWithShape="1">
          <a:blip r:embed="rId5">
            <a:extLst>
              <a:ext uri="{28A0092B-C50C-407E-A947-70E740481C1C}">
                <a14:useLocalDpi xmlns:a14="http://schemas.microsoft.com/office/drawing/2010/main" val="0"/>
              </a:ext>
            </a:extLst>
          </a:blip>
          <a:srcRect r="61911"/>
          <a:stretch/>
        </p:blipFill>
        <p:spPr bwMode="auto">
          <a:xfrm>
            <a:off x="5494431" y="1696601"/>
            <a:ext cx="2962835" cy="423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4" name="Line 14"/>
          <p:cNvSpPr>
            <a:spLocks noChangeShapeType="1"/>
          </p:cNvSpPr>
          <p:nvPr/>
        </p:nvSpPr>
        <p:spPr bwMode="auto">
          <a:xfrm>
            <a:off x="7018431" y="1544201"/>
            <a:ext cx="0" cy="1600200"/>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5545" name="Text Box 13"/>
          <p:cNvSpPr txBox="1">
            <a:spLocks noChangeArrowheads="1"/>
          </p:cNvSpPr>
          <p:nvPr/>
        </p:nvSpPr>
        <p:spPr bwMode="auto">
          <a:xfrm>
            <a:off x="4972049" y="809421"/>
            <a:ext cx="3485217" cy="707886"/>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000" dirty="0">
                <a:solidFill>
                  <a:srgbClr val="FF0000"/>
                </a:solidFill>
              </a:rPr>
              <a:t>example of </a:t>
            </a:r>
            <a:r>
              <a:rPr lang="en-US" altLang="en-US" sz="2000" dirty="0" err="1">
                <a:solidFill>
                  <a:srgbClr val="FF0000"/>
                </a:solidFill>
              </a:rPr>
              <a:t>transconductance</a:t>
            </a:r>
            <a:r>
              <a:rPr lang="en-US" altLang="en-US" sz="2000" dirty="0">
                <a:solidFill>
                  <a:srgbClr val="FF0000"/>
                </a:solidFill>
              </a:rPr>
              <a:t> amplifier</a:t>
            </a:r>
          </a:p>
        </p:txBody>
      </p:sp>
      <p:sp>
        <p:nvSpPr>
          <p:cNvPr id="65546" name="Line 15"/>
          <p:cNvSpPr>
            <a:spLocks noChangeShapeType="1"/>
          </p:cNvSpPr>
          <p:nvPr/>
        </p:nvSpPr>
        <p:spPr bwMode="auto">
          <a:xfrm flipV="1">
            <a:off x="4884831" y="4439801"/>
            <a:ext cx="2209800" cy="121920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44880" name="Line 16"/>
          <p:cNvSpPr>
            <a:spLocks noChangeShapeType="1"/>
          </p:cNvSpPr>
          <p:nvPr/>
        </p:nvSpPr>
        <p:spPr bwMode="auto">
          <a:xfrm flipV="1">
            <a:off x="4884831" y="4439801"/>
            <a:ext cx="2209800" cy="121920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TextBox 13"/>
          <p:cNvSpPr txBox="1"/>
          <p:nvPr/>
        </p:nvSpPr>
        <p:spPr>
          <a:xfrm>
            <a:off x="1559389" y="5222636"/>
            <a:ext cx="1121522"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smtClean="0">
                <a:solidFill>
                  <a:srgbClr val="FF0000"/>
                </a:solidFill>
              </a:rPr>
              <a:t>(</a:t>
            </a:r>
            <a:r>
              <a:rPr lang="en-US" dirty="0" smtClean="0">
                <a:solidFill>
                  <a:srgbClr val="FF0000"/>
                </a:solidFill>
              </a:rPr>
              <a:t>Eq. </a:t>
            </a:r>
            <a:r>
              <a:rPr lang="ar-EG" dirty="0" smtClean="0">
                <a:solidFill>
                  <a:srgbClr val="FF0000"/>
                </a:solidFill>
              </a:rPr>
              <a:t>8</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60222775"/>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0"/>
                                        <p:tgtEl>
                                          <p:spTgt spid="1444880"/>
                                        </p:tgtEl>
                                      </p:cBhvr>
                                    </p:animEffect>
                                    <p:set>
                                      <p:cBhvr>
                                        <p:cTn id="7" dur="1" fill="hold">
                                          <p:stCondLst>
                                            <p:cond delay="4999"/>
                                          </p:stCondLst>
                                        </p:cTn>
                                        <p:tgtEl>
                                          <p:spTgt spid="144488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488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Rectangle 2"/>
          <p:cNvSpPr>
            <a:spLocks noGrp="1" noChangeArrowheads="1"/>
          </p:cNvSpPr>
          <p:nvPr>
            <p:ph type="title"/>
          </p:nvPr>
        </p:nvSpPr>
        <p:spPr>
          <a:xfrm>
            <a:off x="800100" y="564776"/>
            <a:ext cx="4073338" cy="1031783"/>
          </a:xfrm>
        </p:spPr>
        <p:txBody>
          <a:bodyPr>
            <a:normAutofit fontScale="90000"/>
          </a:bodyPr>
          <a:lstStyle/>
          <a:p>
            <a:pPr eaLnBrk="1" hangingPunct="1"/>
            <a:r>
              <a:rPr lang="en-US" altLang="en-US" sz="3600" b="0" dirty="0" smtClean="0"/>
              <a:t>4.2. </a:t>
            </a:r>
            <a:r>
              <a:rPr lang="en-US" altLang="en-US" sz="3600" dirty="0" smtClean="0"/>
              <a:t>Voltage Transfer Characteristic</a:t>
            </a:r>
          </a:p>
        </p:txBody>
      </p:sp>
      <p:sp>
        <p:nvSpPr>
          <p:cNvPr id="66565" name="Rectangle 3"/>
          <p:cNvSpPr>
            <a:spLocks noGrp="1" noChangeArrowheads="1"/>
          </p:cNvSpPr>
          <p:nvPr>
            <p:ph sz="half" idx="1"/>
          </p:nvPr>
        </p:nvSpPr>
        <p:spPr>
          <a:xfrm>
            <a:off x="4648200" y="152400"/>
            <a:ext cx="4305300" cy="6553200"/>
          </a:xfrm>
        </p:spPr>
        <p:txBody>
          <a:bodyPr>
            <a:normAutofit fontScale="92500" lnSpcReduction="10000"/>
          </a:bodyPr>
          <a:lstStyle/>
          <a:p>
            <a:pPr eaLnBrk="1" hangingPunct="1">
              <a:lnSpc>
                <a:spcPct val="110000"/>
              </a:lnSpc>
              <a:spcBef>
                <a:spcPts val="0"/>
              </a:spcBef>
            </a:pPr>
            <a:r>
              <a:rPr lang="en-US" altLang="en-US" sz="2000" b="1" dirty="0" smtClean="0">
                <a:solidFill>
                  <a:srgbClr val="3333FF"/>
                </a:solidFill>
              </a:rPr>
              <a:t>voltage transfer characteristics </a:t>
            </a:r>
            <a:r>
              <a:rPr lang="en-US" altLang="en-US" sz="2000" dirty="0" smtClean="0">
                <a:solidFill>
                  <a:srgbClr val="3333FF"/>
                </a:solidFill>
              </a:rPr>
              <a:t>(VTC) </a:t>
            </a:r>
            <a:r>
              <a:rPr lang="en-US" altLang="en-US" sz="2000" dirty="0" smtClean="0"/>
              <a:t>–</a:t>
            </a:r>
            <a:r>
              <a:rPr lang="en-US" altLang="en-US" sz="2000" b="1" dirty="0" smtClean="0">
                <a:solidFill>
                  <a:srgbClr val="3333FF"/>
                </a:solidFill>
              </a:rPr>
              <a:t> </a:t>
            </a:r>
            <a:r>
              <a:rPr lang="en-US" altLang="en-US" sz="2000" dirty="0" smtClean="0"/>
              <a:t>plot of out voltage vs. input</a:t>
            </a:r>
          </a:p>
          <a:p>
            <a:pPr eaLnBrk="1" hangingPunct="1">
              <a:lnSpc>
                <a:spcPct val="110000"/>
              </a:lnSpc>
              <a:spcBef>
                <a:spcPts val="0"/>
              </a:spcBef>
            </a:pPr>
            <a:r>
              <a:rPr lang="en-US" altLang="en-US" sz="2000" b="1" dirty="0" smtClean="0">
                <a:solidFill>
                  <a:srgbClr val="FF0000"/>
                </a:solidFill>
              </a:rPr>
              <a:t>three regions</a:t>
            </a:r>
            <a:r>
              <a:rPr lang="en-US" altLang="en-US" sz="2000" dirty="0" smtClean="0"/>
              <a:t> exist in VTC</a:t>
            </a:r>
          </a:p>
          <a:p>
            <a:pPr lvl="1" eaLnBrk="1" hangingPunct="1">
              <a:lnSpc>
                <a:spcPct val="110000"/>
              </a:lnSpc>
              <a:spcBef>
                <a:spcPts val="0"/>
              </a:spcBef>
            </a:pPr>
            <a:r>
              <a:rPr lang="en-US" altLang="en-US" sz="2000" b="1" i="1" dirty="0" err="1" smtClean="0">
                <a:solidFill>
                  <a:srgbClr val="FF0000"/>
                </a:solidFill>
              </a:rPr>
              <a:t>v</a:t>
            </a:r>
            <a:r>
              <a:rPr lang="en-US" altLang="en-US" sz="2000" b="1" i="1" baseline="-25000" dirty="0" err="1" smtClean="0">
                <a:solidFill>
                  <a:srgbClr val="FF0000"/>
                </a:solidFill>
              </a:rPr>
              <a:t>GS</a:t>
            </a:r>
            <a:r>
              <a:rPr lang="en-US" altLang="en-US" sz="2000" dirty="0" smtClean="0"/>
              <a:t> &lt; </a:t>
            </a:r>
            <a:r>
              <a:rPr lang="en-US" altLang="en-US" sz="2000" i="1" dirty="0" err="1" smtClean="0"/>
              <a:t>V</a:t>
            </a:r>
            <a:r>
              <a:rPr lang="en-US" altLang="en-US" sz="2000" i="1" baseline="-25000" dirty="0" err="1" smtClean="0"/>
              <a:t>t</a:t>
            </a:r>
            <a:r>
              <a:rPr lang="en-US" altLang="en-US" sz="2000" dirty="0" smtClean="0"/>
              <a:t> </a:t>
            </a:r>
            <a:r>
              <a:rPr lang="en-US" altLang="en-US" sz="2000" dirty="0" smtClean="0">
                <a:sym typeface="Wingdings" panose="05000000000000000000" pitchFamily="2" charset="2"/>
              </a:rPr>
              <a:t></a:t>
            </a:r>
            <a:r>
              <a:rPr lang="en-US" altLang="en-US" sz="2000" dirty="0" smtClean="0"/>
              <a:t> </a:t>
            </a:r>
            <a:r>
              <a:rPr lang="en-US" altLang="en-US" sz="2000" b="1" dirty="0" smtClean="0">
                <a:solidFill>
                  <a:srgbClr val="FF0000"/>
                </a:solidFill>
              </a:rPr>
              <a:t>cut off FET</a:t>
            </a:r>
          </a:p>
          <a:p>
            <a:pPr lvl="2" eaLnBrk="1" hangingPunct="1">
              <a:lnSpc>
                <a:spcPct val="110000"/>
              </a:lnSpc>
              <a:spcBef>
                <a:spcPts val="0"/>
              </a:spcBef>
            </a:pPr>
            <a:r>
              <a:rPr lang="en-US" altLang="en-US" i="1" dirty="0" err="1" smtClean="0"/>
              <a:t>v</a:t>
            </a:r>
            <a:r>
              <a:rPr lang="en-US" altLang="en-US" i="1" baseline="-25000" dirty="0" err="1" smtClean="0"/>
              <a:t>OV</a:t>
            </a:r>
            <a:r>
              <a:rPr lang="en-US" altLang="en-US" dirty="0" smtClean="0"/>
              <a:t> = </a:t>
            </a:r>
            <a:r>
              <a:rPr lang="en-US" altLang="en-US" dirty="0" err="1" smtClean="0"/>
              <a:t>v</a:t>
            </a:r>
            <a:r>
              <a:rPr lang="en-US" altLang="en-US" baseline="-25000" dirty="0" err="1" smtClean="0"/>
              <a:t>GS</a:t>
            </a:r>
            <a:r>
              <a:rPr lang="en-US" altLang="en-US" dirty="0" smtClean="0"/>
              <a:t> – </a:t>
            </a:r>
            <a:r>
              <a:rPr lang="en-US" altLang="en-US" i="1" dirty="0" err="1" smtClean="0"/>
              <a:t>V</a:t>
            </a:r>
            <a:r>
              <a:rPr lang="en-US" altLang="en-US" i="1" baseline="-25000" dirty="0" err="1" smtClean="0"/>
              <a:t>t</a:t>
            </a:r>
            <a:r>
              <a:rPr lang="en-US" altLang="en-US" dirty="0" smtClean="0"/>
              <a:t> &lt; 0</a:t>
            </a:r>
            <a:endParaRPr lang="en-US" altLang="en-US" i="1" baseline="-25000" dirty="0" smtClean="0"/>
          </a:p>
          <a:p>
            <a:pPr lvl="2" eaLnBrk="1" hangingPunct="1">
              <a:lnSpc>
                <a:spcPct val="110000"/>
              </a:lnSpc>
              <a:spcBef>
                <a:spcPts val="0"/>
              </a:spcBef>
            </a:pPr>
            <a:r>
              <a:rPr lang="en-US" altLang="en-US" i="1" dirty="0" smtClean="0"/>
              <a:t>I</a:t>
            </a:r>
            <a:r>
              <a:rPr lang="en-US" altLang="en-US" i="1" baseline="-25000" dirty="0" smtClean="0"/>
              <a:t>D</a:t>
            </a:r>
            <a:r>
              <a:rPr lang="en-US" altLang="en-US" dirty="0" smtClean="0"/>
              <a:t> = 0</a:t>
            </a:r>
          </a:p>
          <a:p>
            <a:pPr lvl="2" eaLnBrk="1" hangingPunct="1">
              <a:lnSpc>
                <a:spcPct val="110000"/>
              </a:lnSpc>
              <a:spcBef>
                <a:spcPts val="0"/>
              </a:spcBef>
            </a:pPr>
            <a:r>
              <a:rPr lang="en-US" altLang="en-US" i="1" dirty="0" err="1" smtClean="0"/>
              <a:t>v</a:t>
            </a:r>
            <a:r>
              <a:rPr lang="en-US" altLang="en-US" i="1" baseline="-25000" dirty="0" err="1" smtClean="0"/>
              <a:t>DS</a:t>
            </a:r>
            <a:r>
              <a:rPr lang="en-US" altLang="en-US" dirty="0" smtClean="0"/>
              <a:t> ??? </a:t>
            </a:r>
            <a:r>
              <a:rPr lang="en-US" altLang="en-US" i="1" dirty="0" err="1" smtClean="0"/>
              <a:t>v</a:t>
            </a:r>
            <a:r>
              <a:rPr lang="en-US" altLang="en-US" i="1" baseline="-25000" dirty="0" err="1" smtClean="0"/>
              <a:t>OV</a:t>
            </a:r>
            <a:endParaRPr lang="en-US" altLang="en-US" i="1" baseline="-25000" dirty="0" smtClean="0"/>
          </a:p>
          <a:p>
            <a:pPr lvl="2" eaLnBrk="1" hangingPunct="1">
              <a:lnSpc>
                <a:spcPct val="110000"/>
              </a:lnSpc>
              <a:spcBef>
                <a:spcPts val="0"/>
              </a:spcBef>
            </a:pPr>
            <a:r>
              <a:rPr lang="en-US" altLang="en-US" i="1" dirty="0" err="1" smtClean="0"/>
              <a:t>v</a:t>
            </a:r>
            <a:r>
              <a:rPr lang="en-US" altLang="en-US" i="1" baseline="-25000" dirty="0" err="1" smtClean="0"/>
              <a:t>out</a:t>
            </a:r>
            <a:r>
              <a:rPr lang="en-US" altLang="en-US" i="1" baseline="-25000" dirty="0" smtClean="0"/>
              <a:t> </a:t>
            </a:r>
            <a:r>
              <a:rPr lang="en-US" altLang="en-US" dirty="0" smtClean="0"/>
              <a:t>= </a:t>
            </a:r>
            <a:r>
              <a:rPr lang="en-US" altLang="en-US" i="1" dirty="0" err="1" smtClean="0"/>
              <a:t>v</a:t>
            </a:r>
            <a:r>
              <a:rPr lang="en-US" altLang="en-US" i="1" baseline="-25000" dirty="0" err="1" smtClean="0"/>
              <a:t>DD</a:t>
            </a:r>
            <a:endParaRPr lang="en-US" altLang="en-US" i="1" baseline="-25000" dirty="0" smtClean="0"/>
          </a:p>
          <a:p>
            <a:pPr lvl="1" eaLnBrk="1" hangingPunct="1">
              <a:lnSpc>
                <a:spcPct val="110000"/>
              </a:lnSpc>
              <a:spcBef>
                <a:spcPts val="0"/>
              </a:spcBef>
            </a:pPr>
            <a:r>
              <a:rPr lang="en-US" altLang="en-US" sz="2000" i="1" dirty="0" err="1" smtClean="0"/>
              <a:t>V</a:t>
            </a:r>
            <a:r>
              <a:rPr lang="en-US" altLang="en-US" sz="2000" i="1" baseline="-25000" dirty="0" err="1" smtClean="0"/>
              <a:t>t</a:t>
            </a:r>
            <a:r>
              <a:rPr lang="en-US" altLang="en-US" sz="2000" dirty="0" smtClean="0"/>
              <a:t> &lt; </a:t>
            </a:r>
            <a:r>
              <a:rPr lang="en-US" altLang="en-US" sz="2000" b="1" i="1" dirty="0" err="1" smtClean="0">
                <a:solidFill>
                  <a:srgbClr val="FF0000"/>
                </a:solidFill>
              </a:rPr>
              <a:t>v</a:t>
            </a:r>
            <a:r>
              <a:rPr lang="en-US" altLang="en-US" sz="2000" b="1" i="1" baseline="-25000" dirty="0" err="1" smtClean="0">
                <a:solidFill>
                  <a:srgbClr val="FF0000"/>
                </a:solidFill>
              </a:rPr>
              <a:t>GS</a:t>
            </a:r>
            <a:r>
              <a:rPr lang="en-US" altLang="en-US" sz="2000" dirty="0" smtClean="0"/>
              <a:t> &lt; </a:t>
            </a:r>
            <a:r>
              <a:rPr lang="en-US" altLang="en-US" sz="2000" i="1" dirty="0" err="1" smtClean="0"/>
              <a:t>v</a:t>
            </a:r>
            <a:r>
              <a:rPr lang="en-US" altLang="en-US" sz="2000" i="1" baseline="-25000" dirty="0" err="1" smtClean="0"/>
              <a:t>DS</a:t>
            </a:r>
            <a:r>
              <a:rPr lang="en-US" altLang="en-US" sz="2000" dirty="0" smtClean="0"/>
              <a:t> + </a:t>
            </a:r>
            <a:r>
              <a:rPr lang="en-US" altLang="en-US" sz="2000" i="1" dirty="0" err="1" smtClean="0"/>
              <a:t>V</a:t>
            </a:r>
            <a:r>
              <a:rPr lang="en-US" altLang="en-US" sz="2000" i="1" baseline="-25000" dirty="0" err="1" smtClean="0"/>
              <a:t>t</a:t>
            </a:r>
            <a:r>
              <a:rPr lang="en-US" altLang="en-US" sz="2000" dirty="0" smtClean="0"/>
              <a:t> </a:t>
            </a:r>
            <a:r>
              <a:rPr lang="en-US" altLang="en-US" sz="2000" dirty="0" smtClean="0">
                <a:sym typeface="Wingdings" panose="05000000000000000000" pitchFamily="2" charset="2"/>
              </a:rPr>
              <a:t> </a:t>
            </a:r>
            <a:r>
              <a:rPr lang="en-US" altLang="en-US" sz="2000" b="1" dirty="0" smtClean="0">
                <a:solidFill>
                  <a:srgbClr val="FF0000"/>
                </a:solidFill>
                <a:sym typeface="Wingdings" panose="05000000000000000000" pitchFamily="2" charset="2"/>
              </a:rPr>
              <a:t>saturation</a:t>
            </a:r>
          </a:p>
          <a:p>
            <a:pPr lvl="2" eaLnBrk="1" hangingPunct="1">
              <a:lnSpc>
                <a:spcPct val="110000"/>
              </a:lnSpc>
              <a:spcBef>
                <a:spcPts val="0"/>
              </a:spcBef>
            </a:pPr>
            <a:r>
              <a:rPr lang="en-US" altLang="en-US" i="1" dirty="0" err="1" smtClean="0"/>
              <a:t>v</a:t>
            </a:r>
            <a:r>
              <a:rPr lang="en-US" altLang="en-US" i="1" baseline="-25000" dirty="0" err="1" smtClean="0"/>
              <a:t>OV</a:t>
            </a:r>
            <a:r>
              <a:rPr lang="en-US" altLang="en-US" i="1" dirty="0" smtClean="0"/>
              <a:t> </a:t>
            </a:r>
            <a:r>
              <a:rPr lang="en-US" altLang="en-US" dirty="0" smtClean="0"/>
              <a:t>=</a:t>
            </a:r>
            <a:r>
              <a:rPr lang="en-US" altLang="en-US" i="1" dirty="0" smtClean="0"/>
              <a:t> </a:t>
            </a:r>
            <a:r>
              <a:rPr lang="en-US" altLang="en-US" i="1" dirty="0" err="1" smtClean="0"/>
              <a:t>v</a:t>
            </a:r>
            <a:r>
              <a:rPr lang="en-US" altLang="en-US" i="1" baseline="-25000" dirty="0" err="1" smtClean="0"/>
              <a:t>GS</a:t>
            </a:r>
            <a:r>
              <a:rPr lang="en-US" altLang="en-US" i="1" dirty="0" smtClean="0"/>
              <a:t> – </a:t>
            </a:r>
            <a:r>
              <a:rPr lang="en-US" altLang="en-US" i="1" dirty="0" err="1" smtClean="0"/>
              <a:t>V</a:t>
            </a:r>
            <a:r>
              <a:rPr lang="en-US" altLang="en-US" i="1" baseline="-25000" dirty="0" err="1" smtClean="0"/>
              <a:t>t</a:t>
            </a:r>
            <a:r>
              <a:rPr lang="en-US" altLang="en-US" i="1" dirty="0" smtClean="0"/>
              <a:t> </a:t>
            </a:r>
            <a:r>
              <a:rPr lang="en-US" altLang="en-US" dirty="0" smtClean="0"/>
              <a:t>&gt; 0</a:t>
            </a:r>
          </a:p>
          <a:p>
            <a:pPr lvl="2" eaLnBrk="1" hangingPunct="1">
              <a:lnSpc>
                <a:spcPct val="110000"/>
              </a:lnSpc>
              <a:spcBef>
                <a:spcPts val="0"/>
              </a:spcBef>
            </a:pPr>
            <a:r>
              <a:rPr lang="en-US" altLang="en-US" i="1" dirty="0" smtClean="0"/>
              <a:t>I</a:t>
            </a:r>
            <a:r>
              <a:rPr lang="en-US" altLang="en-US" i="1" baseline="-25000" dirty="0" smtClean="0"/>
              <a:t>D</a:t>
            </a:r>
            <a:r>
              <a:rPr lang="en-US" altLang="en-US" dirty="0" smtClean="0"/>
              <a:t> = ½ </a:t>
            </a:r>
            <a:r>
              <a:rPr lang="en-US" altLang="en-US" i="1" dirty="0" err="1" smtClean="0"/>
              <a:t>k</a:t>
            </a:r>
            <a:r>
              <a:rPr lang="en-US" altLang="en-US" i="1" baseline="-25000" dirty="0" err="1" smtClean="0"/>
              <a:t>n</a:t>
            </a:r>
            <a:r>
              <a:rPr lang="en-US" altLang="en-US" dirty="0" smtClean="0"/>
              <a:t>(</a:t>
            </a:r>
            <a:r>
              <a:rPr lang="en-US" altLang="en-US" i="1" dirty="0" err="1" smtClean="0"/>
              <a:t>v</a:t>
            </a:r>
            <a:r>
              <a:rPr lang="en-US" altLang="en-US" i="1" baseline="-25000" dirty="0" err="1" smtClean="0"/>
              <a:t>GS</a:t>
            </a:r>
            <a:r>
              <a:rPr lang="en-US" altLang="en-US" dirty="0" smtClean="0"/>
              <a:t> – </a:t>
            </a:r>
            <a:r>
              <a:rPr lang="en-US" altLang="en-US" i="1" dirty="0" err="1" smtClean="0"/>
              <a:t>V</a:t>
            </a:r>
            <a:r>
              <a:rPr lang="en-US" altLang="en-US" i="1" baseline="-25000" dirty="0" err="1" smtClean="0"/>
              <a:t>t</a:t>
            </a:r>
            <a:r>
              <a:rPr lang="en-US" altLang="en-US" dirty="0" smtClean="0"/>
              <a:t>)</a:t>
            </a:r>
            <a:r>
              <a:rPr lang="en-US" altLang="en-US" baseline="30000" dirty="0" smtClean="0"/>
              <a:t>2</a:t>
            </a:r>
          </a:p>
          <a:p>
            <a:pPr lvl="2" eaLnBrk="1" hangingPunct="1">
              <a:lnSpc>
                <a:spcPct val="110000"/>
              </a:lnSpc>
              <a:spcBef>
                <a:spcPts val="0"/>
              </a:spcBef>
            </a:pPr>
            <a:r>
              <a:rPr lang="en-US" altLang="en-US" i="1" dirty="0" err="1" smtClean="0"/>
              <a:t>v</a:t>
            </a:r>
            <a:r>
              <a:rPr lang="en-US" altLang="en-US" i="1" baseline="-25000" dirty="0" err="1" smtClean="0"/>
              <a:t>DS</a:t>
            </a:r>
            <a:r>
              <a:rPr lang="en-US" altLang="en-US" dirty="0" smtClean="0"/>
              <a:t> &gt;&gt; </a:t>
            </a:r>
            <a:r>
              <a:rPr lang="en-US" altLang="en-US" i="1" dirty="0" err="1" smtClean="0"/>
              <a:t>v</a:t>
            </a:r>
            <a:r>
              <a:rPr lang="en-US" altLang="en-US" i="1" baseline="-25000" dirty="0" err="1" smtClean="0"/>
              <a:t>OV</a:t>
            </a:r>
            <a:endParaRPr lang="en-US" altLang="en-US" i="1" baseline="-25000" dirty="0" smtClean="0"/>
          </a:p>
          <a:p>
            <a:pPr lvl="2" eaLnBrk="1" hangingPunct="1">
              <a:lnSpc>
                <a:spcPct val="110000"/>
              </a:lnSpc>
              <a:spcBef>
                <a:spcPts val="0"/>
              </a:spcBef>
            </a:pPr>
            <a:r>
              <a:rPr lang="en-US" altLang="en-US" i="1" dirty="0" err="1" smtClean="0"/>
              <a:t>v</a:t>
            </a:r>
            <a:r>
              <a:rPr lang="en-US" altLang="en-US" i="1" baseline="-25000" dirty="0" err="1" smtClean="0"/>
              <a:t>out</a:t>
            </a:r>
            <a:r>
              <a:rPr lang="en-US" altLang="en-US" dirty="0" smtClean="0"/>
              <a:t> = </a:t>
            </a:r>
            <a:r>
              <a:rPr lang="en-US" altLang="en-US" i="1" dirty="0" smtClean="0"/>
              <a:t>V</a:t>
            </a:r>
            <a:r>
              <a:rPr lang="en-US" altLang="en-US" i="1" baseline="-25000" dirty="0" smtClean="0"/>
              <a:t>DD</a:t>
            </a:r>
            <a:r>
              <a:rPr lang="en-US" altLang="en-US" dirty="0" smtClean="0"/>
              <a:t> – </a:t>
            </a:r>
            <a:r>
              <a:rPr lang="en-US" altLang="en-US" i="1" dirty="0" smtClean="0"/>
              <a:t>I</a:t>
            </a:r>
            <a:r>
              <a:rPr lang="en-US" altLang="en-US" i="1" baseline="-25000" dirty="0" smtClean="0"/>
              <a:t>D</a:t>
            </a:r>
            <a:r>
              <a:rPr lang="en-US" altLang="en-US" i="1" dirty="0" smtClean="0"/>
              <a:t>R</a:t>
            </a:r>
            <a:r>
              <a:rPr lang="en-US" altLang="en-US" i="1" baseline="-25000" dirty="0" smtClean="0"/>
              <a:t>D</a:t>
            </a:r>
          </a:p>
          <a:p>
            <a:pPr lvl="1" eaLnBrk="1" hangingPunct="1">
              <a:lnSpc>
                <a:spcPct val="110000"/>
              </a:lnSpc>
              <a:spcBef>
                <a:spcPts val="0"/>
              </a:spcBef>
            </a:pPr>
            <a:r>
              <a:rPr lang="en-US" altLang="en-US" sz="2000" i="1" dirty="0" err="1" smtClean="0"/>
              <a:t>v</a:t>
            </a:r>
            <a:r>
              <a:rPr lang="en-US" altLang="en-US" sz="2000" i="1" baseline="-25000" dirty="0" err="1" smtClean="0"/>
              <a:t>DS</a:t>
            </a:r>
            <a:r>
              <a:rPr lang="en-US" altLang="en-US" sz="2000" dirty="0" smtClean="0"/>
              <a:t> +</a:t>
            </a:r>
            <a:r>
              <a:rPr lang="en-US" altLang="en-US" sz="2000" i="1" dirty="0" smtClean="0"/>
              <a:t> </a:t>
            </a:r>
            <a:r>
              <a:rPr lang="en-US" altLang="en-US" sz="2000" i="1" dirty="0" err="1" smtClean="0"/>
              <a:t>V</a:t>
            </a:r>
            <a:r>
              <a:rPr lang="en-US" altLang="en-US" sz="2000" i="1" baseline="-25000" dirty="0" err="1" smtClean="0"/>
              <a:t>t</a:t>
            </a:r>
            <a:r>
              <a:rPr lang="en-US" altLang="en-US" sz="2000" dirty="0" smtClean="0"/>
              <a:t> &lt; </a:t>
            </a:r>
            <a:r>
              <a:rPr lang="en-US" altLang="en-US" sz="2000" b="1" i="1" dirty="0" err="1" smtClean="0">
                <a:solidFill>
                  <a:srgbClr val="FF0000"/>
                </a:solidFill>
              </a:rPr>
              <a:t>v</a:t>
            </a:r>
            <a:r>
              <a:rPr lang="en-US" altLang="en-US" sz="2000" b="1" i="1" baseline="-25000" dirty="0" err="1" smtClean="0">
                <a:solidFill>
                  <a:srgbClr val="FF0000"/>
                </a:solidFill>
              </a:rPr>
              <a:t>GS</a:t>
            </a:r>
            <a:r>
              <a:rPr lang="en-US" altLang="en-US" sz="2000" dirty="0" smtClean="0"/>
              <a:t> &lt; </a:t>
            </a:r>
            <a:r>
              <a:rPr lang="en-US" altLang="en-US" sz="2000" i="1" dirty="0" smtClean="0"/>
              <a:t>V</a:t>
            </a:r>
            <a:r>
              <a:rPr lang="en-US" altLang="en-US" sz="2000" i="1" baseline="-25000" dirty="0" smtClean="0"/>
              <a:t>DD</a:t>
            </a:r>
            <a:r>
              <a:rPr lang="en-US" altLang="en-US" sz="2000" dirty="0" smtClean="0"/>
              <a:t> </a:t>
            </a:r>
            <a:r>
              <a:rPr lang="en-US" altLang="en-US" sz="2000" dirty="0" smtClean="0">
                <a:sym typeface="Wingdings" panose="05000000000000000000" pitchFamily="2" charset="2"/>
              </a:rPr>
              <a:t> </a:t>
            </a:r>
            <a:r>
              <a:rPr lang="en-US" altLang="en-US" sz="2000" b="1" dirty="0" smtClean="0">
                <a:solidFill>
                  <a:srgbClr val="FF0000"/>
                </a:solidFill>
                <a:sym typeface="Wingdings" panose="05000000000000000000" pitchFamily="2" charset="2"/>
              </a:rPr>
              <a:t>triode</a:t>
            </a:r>
          </a:p>
          <a:p>
            <a:pPr lvl="2" eaLnBrk="1" hangingPunct="1">
              <a:lnSpc>
                <a:spcPct val="110000"/>
              </a:lnSpc>
              <a:spcBef>
                <a:spcPts val="0"/>
              </a:spcBef>
            </a:pPr>
            <a:r>
              <a:rPr lang="en-US" altLang="en-US" i="1" dirty="0" err="1" smtClean="0"/>
              <a:t>v</a:t>
            </a:r>
            <a:r>
              <a:rPr lang="en-US" altLang="en-US" i="1" baseline="-25000" dirty="0" err="1" smtClean="0"/>
              <a:t>OV</a:t>
            </a:r>
            <a:r>
              <a:rPr lang="en-US" altLang="en-US" i="1" dirty="0" smtClean="0"/>
              <a:t> </a:t>
            </a:r>
            <a:r>
              <a:rPr lang="en-US" altLang="en-US" dirty="0" smtClean="0"/>
              <a:t>=</a:t>
            </a:r>
            <a:r>
              <a:rPr lang="en-US" altLang="en-US" i="1" dirty="0" smtClean="0"/>
              <a:t> </a:t>
            </a:r>
            <a:r>
              <a:rPr lang="en-US" altLang="en-US" i="1" dirty="0" err="1" smtClean="0"/>
              <a:t>v</a:t>
            </a:r>
            <a:r>
              <a:rPr lang="en-US" altLang="en-US" i="1" baseline="-25000" dirty="0" err="1" smtClean="0"/>
              <a:t>GS</a:t>
            </a:r>
            <a:r>
              <a:rPr lang="en-US" altLang="en-US" i="1" dirty="0" smtClean="0"/>
              <a:t> – </a:t>
            </a:r>
            <a:r>
              <a:rPr lang="en-US" altLang="en-US" i="1" dirty="0" err="1" smtClean="0"/>
              <a:t>V</a:t>
            </a:r>
            <a:r>
              <a:rPr lang="en-US" altLang="en-US" i="1" baseline="-25000" dirty="0" err="1" smtClean="0"/>
              <a:t>t</a:t>
            </a:r>
            <a:r>
              <a:rPr lang="en-US" altLang="en-US" i="1" dirty="0" smtClean="0"/>
              <a:t> </a:t>
            </a:r>
            <a:r>
              <a:rPr lang="en-US" altLang="en-US" dirty="0" smtClean="0"/>
              <a:t>&gt; 0</a:t>
            </a:r>
          </a:p>
          <a:p>
            <a:pPr lvl="2" eaLnBrk="1" hangingPunct="1">
              <a:lnSpc>
                <a:spcPct val="110000"/>
              </a:lnSpc>
              <a:spcBef>
                <a:spcPts val="0"/>
              </a:spcBef>
            </a:pPr>
            <a:r>
              <a:rPr lang="en-US" altLang="en-US" i="1" dirty="0" smtClean="0"/>
              <a:t>I</a:t>
            </a:r>
            <a:r>
              <a:rPr lang="en-US" altLang="en-US" i="1" baseline="-25000" dirty="0" smtClean="0"/>
              <a:t>D</a:t>
            </a:r>
            <a:r>
              <a:rPr lang="en-US" altLang="en-US" dirty="0" smtClean="0"/>
              <a:t> = </a:t>
            </a:r>
            <a:r>
              <a:rPr lang="en-US" altLang="en-US" i="1" dirty="0" err="1" smtClean="0"/>
              <a:t>k</a:t>
            </a:r>
            <a:r>
              <a:rPr lang="en-US" altLang="en-US" i="1" baseline="-25000" dirty="0" err="1" smtClean="0"/>
              <a:t>n</a:t>
            </a:r>
            <a:r>
              <a:rPr lang="en-US" altLang="en-US" dirty="0" smtClean="0"/>
              <a:t>(</a:t>
            </a:r>
            <a:r>
              <a:rPr lang="en-US" altLang="en-US" i="1" dirty="0" err="1" smtClean="0"/>
              <a:t>v</a:t>
            </a:r>
            <a:r>
              <a:rPr lang="en-US" altLang="en-US" i="1" baseline="-25000" dirty="0" err="1" smtClean="0"/>
              <a:t>GS</a:t>
            </a:r>
            <a:r>
              <a:rPr lang="en-US" altLang="en-US" dirty="0" smtClean="0"/>
              <a:t> – </a:t>
            </a:r>
            <a:r>
              <a:rPr lang="en-US" altLang="en-US" i="1" dirty="0" err="1" smtClean="0"/>
              <a:t>V</a:t>
            </a:r>
            <a:r>
              <a:rPr lang="en-US" altLang="en-US" i="1" baseline="-25000" dirty="0" err="1" smtClean="0"/>
              <a:t>t</a:t>
            </a:r>
            <a:r>
              <a:rPr lang="en-US" altLang="en-US" i="1" dirty="0" smtClean="0"/>
              <a:t> – </a:t>
            </a:r>
            <a:r>
              <a:rPr lang="en-US" altLang="en-US" i="1" dirty="0" err="1" smtClean="0"/>
              <a:t>v</a:t>
            </a:r>
            <a:r>
              <a:rPr lang="en-US" altLang="en-US" i="1" baseline="-25000" dirty="0" err="1" smtClean="0"/>
              <a:t>DS</a:t>
            </a:r>
            <a:r>
              <a:rPr lang="en-US" altLang="en-US" dirty="0" smtClean="0"/>
              <a:t>)</a:t>
            </a:r>
            <a:r>
              <a:rPr lang="en-US" altLang="en-US" i="1" dirty="0" err="1" smtClean="0"/>
              <a:t>v</a:t>
            </a:r>
            <a:r>
              <a:rPr lang="en-US" altLang="en-US" i="1" baseline="-25000" dirty="0" err="1" smtClean="0"/>
              <a:t>DS</a:t>
            </a:r>
            <a:endParaRPr lang="en-US" altLang="en-US" i="1" baseline="-25000" dirty="0" smtClean="0"/>
          </a:p>
          <a:p>
            <a:pPr lvl="2" eaLnBrk="1" hangingPunct="1">
              <a:lnSpc>
                <a:spcPct val="110000"/>
              </a:lnSpc>
              <a:spcBef>
                <a:spcPts val="0"/>
              </a:spcBef>
            </a:pPr>
            <a:r>
              <a:rPr lang="en-US" altLang="en-US" i="1" dirty="0" err="1" smtClean="0"/>
              <a:t>v</a:t>
            </a:r>
            <a:r>
              <a:rPr lang="en-US" altLang="en-US" i="1" baseline="-25000" dirty="0" err="1" smtClean="0"/>
              <a:t>DS</a:t>
            </a:r>
            <a:r>
              <a:rPr lang="en-US" altLang="en-US" dirty="0" smtClean="0"/>
              <a:t> &gt; </a:t>
            </a:r>
            <a:r>
              <a:rPr lang="en-US" altLang="en-US" i="1" dirty="0" err="1" smtClean="0"/>
              <a:t>v</a:t>
            </a:r>
            <a:r>
              <a:rPr lang="en-US" altLang="en-US" i="1" baseline="-25000" dirty="0" err="1" smtClean="0"/>
              <a:t>OV</a:t>
            </a:r>
            <a:endParaRPr lang="en-US" altLang="en-US" i="1" baseline="-25000" dirty="0" smtClean="0"/>
          </a:p>
          <a:p>
            <a:pPr lvl="2" eaLnBrk="1" hangingPunct="1">
              <a:lnSpc>
                <a:spcPct val="110000"/>
              </a:lnSpc>
              <a:spcBef>
                <a:spcPts val="0"/>
              </a:spcBef>
            </a:pPr>
            <a:r>
              <a:rPr lang="en-US" altLang="en-US" i="1" dirty="0" err="1" smtClean="0"/>
              <a:t>v</a:t>
            </a:r>
            <a:r>
              <a:rPr lang="en-US" altLang="en-US" i="1" baseline="-25000" dirty="0" err="1" smtClean="0"/>
              <a:t>out</a:t>
            </a:r>
            <a:r>
              <a:rPr lang="en-US" altLang="en-US" dirty="0" smtClean="0"/>
              <a:t> = </a:t>
            </a:r>
            <a:r>
              <a:rPr lang="en-US" altLang="en-US" i="1" dirty="0" smtClean="0"/>
              <a:t>V</a:t>
            </a:r>
            <a:r>
              <a:rPr lang="en-US" altLang="en-US" i="1" baseline="-25000" dirty="0" smtClean="0"/>
              <a:t>DD</a:t>
            </a:r>
            <a:r>
              <a:rPr lang="en-US" altLang="en-US" dirty="0" smtClean="0"/>
              <a:t> – </a:t>
            </a:r>
            <a:r>
              <a:rPr lang="en-US" altLang="en-US" i="1" dirty="0" smtClean="0"/>
              <a:t>I</a:t>
            </a:r>
            <a:r>
              <a:rPr lang="en-US" altLang="en-US" i="1" baseline="-25000" dirty="0" smtClean="0"/>
              <a:t>D</a:t>
            </a:r>
            <a:r>
              <a:rPr lang="en-US" altLang="en-US" i="1" dirty="0" smtClean="0"/>
              <a:t>R</a:t>
            </a:r>
            <a:r>
              <a:rPr lang="en-US" altLang="en-US" i="1" baseline="-25000" dirty="0" smtClean="0"/>
              <a:t>D</a:t>
            </a:r>
            <a:endParaRPr lang="en-US" altLang="en-US" dirty="0" smtClean="0"/>
          </a:p>
        </p:txBody>
      </p:sp>
      <p:sp>
        <p:nvSpPr>
          <p:cNvPr id="2" name="Date Placeholder 1"/>
          <p:cNvSpPr>
            <a:spLocks noGrp="1"/>
          </p:cNvSpPr>
          <p:nvPr>
            <p:ph type="dt" sz="half" idx="10"/>
          </p:nvPr>
        </p:nvSpPr>
        <p:spPr/>
        <p:txBody>
          <a:bodyPr/>
          <a:lstStyle/>
          <a:p>
            <a:fld id="{69BFF0AD-7FA5-4679-9455-865C188AEC2A}"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12</a:t>
            </a:fld>
            <a:endParaRPr lang="en-US"/>
          </a:p>
        </p:txBody>
      </p:sp>
      <p:sp>
        <p:nvSpPr>
          <p:cNvPr id="66566" name="Rectangle 2"/>
          <p:cNvSpPr>
            <a:spLocks noChangeArrowheads="1"/>
          </p:cNvSpPr>
          <p:nvPr/>
        </p:nvSpPr>
        <p:spPr bwMode="auto">
          <a:xfrm>
            <a:off x="606238" y="5233458"/>
            <a:ext cx="42672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800" b="1" dirty="0"/>
              <a:t>Figure </a:t>
            </a:r>
            <a:r>
              <a:rPr lang="en-US" altLang="en-US" sz="1800" b="1" dirty="0" smtClean="0"/>
              <a:t>11: </a:t>
            </a:r>
            <a:r>
              <a:rPr lang="en-US" altLang="en-US" sz="1800" b="1" dirty="0"/>
              <a:t>(b)</a:t>
            </a:r>
            <a:r>
              <a:rPr lang="en-US" altLang="en-US" sz="1800" dirty="0"/>
              <a:t> the voltage transfer characteristic (VTC) of the amplifier from previous slide</a:t>
            </a:r>
            <a:endParaRPr lang="en-US" altLang="en-US" sz="1800" i="1" baseline="-25000" dirty="0"/>
          </a:p>
        </p:txBody>
      </p:sp>
      <p:pic>
        <p:nvPicPr>
          <p:cNvPr id="66567"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0100" y="1596559"/>
            <a:ext cx="38481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3087565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9F5E448-810C-4A7B-8D23-D6E8C9F77557}"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13</a:t>
            </a:fld>
            <a:endParaRPr lang="en-US"/>
          </a:p>
        </p:txBody>
      </p:sp>
      <p:sp>
        <p:nvSpPr>
          <p:cNvPr id="67588" name="Rectangle 2"/>
          <p:cNvSpPr>
            <a:spLocks noGrp="1" noChangeArrowheads="1"/>
          </p:cNvSpPr>
          <p:nvPr>
            <p:ph type="title" idx="4294967295"/>
          </p:nvPr>
        </p:nvSpPr>
        <p:spPr>
          <a:xfrm>
            <a:off x="717550" y="546380"/>
            <a:ext cx="7678270" cy="1325562"/>
          </a:xfrm>
        </p:spPr>
        <p:txBody>
          <a:bodyPr>
            <a:normAutofit/>
          </a:bodyPr>
          <a:lstStyle/>
          <a:p>
            <a:pPr eaLnBrk="1" hangingPunct="1"/>
            <a:r>
              <a:rPr lang="en-US" altLang="en-US" b="0" dirty="0" smtClean="0"/>
              <a:t>4.2. </a:t>
            </a:r>
            <a:r>
              <a:rPr lang="en-US" altLang="en-US" dirty="0" smtClean="0"/>
              <a:t>Voltage Transfer Characteristic</a:t>
            </a:r>
          </a:p>
        </p:txBody>
      </p:sp>
      <p:sp>
        <p:nvSpPr>
          <p:cNvPr id="67587" name="Rectangle 3"/>
          <p:cNvSpPr>
            <a:spLocks noGrp="1" noChangeArrowheads="1"/>
          </p:cNvSpPr>
          <p:nvPr>
            <p:ph sz="half" idx="4294967295"/>
          </p:nvPr>
        </p:nvSpPr>
        <p:spPr>
          <a:xfrm>
            <a:off x="4565650" y="1944592"/>
            <a:ext cx="3890682" cy="4758392"/>
          </a:xfrm>
        </p:spPr>
        <p:txBody>
          <a:bodyPr>
            <a:normAutofit/>
          </a:bodyPr>
          <a:lstStyle/>
          <a:p>
            <a:pPr eaLnBrk="1" hangingPunct="1"/>
            <a:r>
              <a:rPr lang="en-US" altLang="en-US" sz="2000" b="1" dirty="0" smtClean="0">
                <a:solidFill>
                  <a:srgbClr val="FF0000"/>
                </a:solidFill>
              </a:rPr>
              <a:t>Q:</a:t>
            </a:r>
            <a:r>
              <a:rPr lang="en-US" altLang="en-US" sz="2000" dirty="0" smtClean="0">
                <a:solidFill>
                  <a:srgbClr val="FF0000"/>
                </a:solidFill>
              </a:rPr>
              <a:t> </a:t>
            </a:r>
            <a:r>
              <a:rPr lang="en-US" altLang="en-US" sz="2000" dirty="0" smtClean="0"/>
              <a:t>What observations may be drawn?</a:t>
            </a:r>
          </a:p>
          <a:p>
            <a:pPr lvl="1" eaLnBrk="1" hangingPunct="1"/>
            <a:r>
              <a:rPr lang="en-US" altLang="en-US" sz="1800" b="1" dirty="0" smtClean="0">
                <a:solidFill>
                  <a:srgbClr val="008000"/>
                </a:solidFill>
              </a:rPr>
              <a:t>A: </a:t>
            </a:r>
            <a:r>
              <a:rPr lang="en-US" altLang="en-US" sz="1800" dirty="0" smtClean="0"/>
              <a:t>Cutoff MOSFET represents transistor blocking, cutoff AMP represents </a:t>
            </a:r>
            <a:r>
              <a:rPr lang="en-US" altLang="en-US" sz="1800" i="1" dirty="0" err="1" smtClean="0"/>
              <a:t>v</a:t>
            </a:r>
            <a:r>
              <a:rPr lang="en-US" altLang="en-US" sz="1800" i="1" baseline="-25000" dirty="0" err="1" smtClean="0"/>
              <a:t>out</a:t>
            </a:r>
            <a:r>
              <a:rPr lang="en-US" altLang="en-US" sz="1800" dirty="0" smtClean="0"/>
              <a:t> = 0</a:t>
            </a:r>
          </a:p>
          <a:p>
            <a:pPr lvl="1" eaLnBrk="1" hangingPunct="1"/>
            <a:r>
              <a:rPr lang="en-US" altLang="en-US" sz="1800" b="1" dirty="0" smtClean="0">
                <a:solidFill>
                  <a:srgbClr val="008000"/>
                </a:solidFill>
              </a:rPr>
              <a:t>A: </a:t>
            </a:r>
            <a:r>
              <a:rPr lang="en-US" altLang="en-US" sz="1800" dirty="0" smtClean="0"/>
              <a:t>As </a:t>
            </a:r>
            <a:r>
              <a:rPr lang="en-US" altLang="en-US" sz="1800" i="1" dirty="0" err="1" smtClean="0"/>
              <a:t>v</a:t>
            </a:r>
            <a:r>
              <a:rPr lang="en-US" altLang="en-US" sz="1800" i="1" baseline="-25000" dirty="0" err="1" smtClean="0"/>
              <a:t>GS</a:t>
            </a:r>
            <a:r>
              <a:rPr lang="en-US" altLang="en-US" sz="1800" dirty="0" smtClean="0"/>
              <a:t> increases…</a:t>
            </a:r>
          </a:p>
          <a:p>
            <a:pPr lvl="2" eaLnBrk="1" hangingPunct="1"/>
            <a:r>
              <a:rPr lang="en-US" altLang="en-US" sz="2000" i="1" dirty="0" err="1" smtClean="0"/>
              <a:t>v</a:t>
            </a:r>
            <a:r>
              <a:rPr lang="en-US" altLang="en-US" sz="2000" i="1" baseline="-25000" dirty="0" err="1" smtClean="0"/>
              <a:t>DS</a:t>
            </a:r>
            <a:r>
              <a:rPr lang="en-US" altLang="en-US" sz="2000" dirty="0" smtClean="0"/>
              <a:t> (effectively) decreases</a:t>
            </a:r>
          </a:p>
          <a:p>
            <a:pPr lvl="2" eaLnBrk="1" hangingPunct="1"/>
            <a:r>
              <a:rPr lang="en-US" altLang="en-US" sz="2000" i="1" dirty="0" err="1" smtClean="0"/>
              <a:t>i</a:t>
            </a:r>
            <a:r>
              <a:rPr lang="en-US" altLang="en-US" sz="2000" i="1" baseline="-25000" dirty="0" err="1" smtClean="0"/>
              <a:t>D</a:t>
            </a:r>
            <a:r>
              <a:rPr lang="en-US" altLang="en-US" sz="2000" dirty="0" smtClean="0"/>
              <a:t> increases</a:t>
            </a:r>
          </a:p>
          <a:p>
            <a:pPr lvl="2" eaLnBrk="1" hangingPunct="1"/>
            <a:r>
              <a:rPr lang="en-US" altLang="en-US" sz="2000" i="1" dirty="0" err="1" smtClean="0"/>
              <a:t>v</a:t>
            </a:r>
            <a:r>
              <a:rPr lang="en-US" altLang="en-US" sz="2000" i="1" baseline="-25000" dirty="0" err="1" smtClean="0"/>
              <a:t>out</a:t>
            </a:r>
            <a:r>
              <a:rPr lang="en-US" altLang="en-US" sz="2000" dirty="0" smtClean="0"/>
              <a:t> decreases nonlinearly</a:t>
            </a:r>
          </a:p>
          <a:p>
            <a:pPr lvl="2" eaLnBrk="1" hangingPunct="1"/>
            <a:r>
              <a:rPr lang="en-US" altLang="en-US" sz="2000" dirty="0" smtClean="0"/>
              <a:t>gain (</a:t>
            </a:r>
            <a:r>
              <a:rPr lang="en-US" altLang="en-US" sz="2000" i="1" dirty="0" smtClean="0"/>
              <a:t>G</a:t>
            </a:r>
            <a:r>
              <a:rPr lang="en-US" altLang="en-US" sz="2000" dirty="0" smtClean="0"/>
              <a:t>) decreases</a:t>
            </a:r>
          </a:p>
        </p:txBody>
      </p:sp>
      <p:sp>
        <p:nvSpPr>
          <p:cNvPr id="67590" name="Rectangle 2"/>
          <p:cNvSpPr>
            <a:spLocks noChangeArrowheads="1"/>
          </p:cNvSpPr>
          <p:nvPr/>
        </p:nvSpPr>
        <p:spPr bwMode="auto">
          <a:xfrm>
            <a:off x="717550" y="5205225"/>
            <a:ext cx="38481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800" b="1" dirty="0"/>
              <a:t>Figure </a:t>
            </a:r>
            <a:r>
              <a:rPr lang="en-US" altLang="en-US" sz="1800" b="1" dirty="0" smtClean="0"/>
              <a:t>11</a:t>
            </a:r>
            <a:r>
              <a:rPr lang="en-US" altLang="en-US" sz="1800" b="1" dirty="0" smtClean="0"/>
              <a:t>: </a:t>
            </a:r>
            <a:r>
              <a:rPr lang="en-US" altLang="en-US" sz="1800" b="1" dirty="0"/>
              <a:t>(b)</a:t>
            </a:r>
            <a:r>
              <a:rPr lang="en-US" altLang="en-US" sz="1800" dirty="0"/>
              <a:t> the voltage transfer characteristic (VTC) of the amplifier from previous slide</a:t>
            </a:r>
            <a:endParaRPr lang="en-US" altLang="en-US" sz="1800" i="1" baseline="-25000" dirty="0"/>
          </a:p>
        </p:txBody>
      </p:sp>
      <p:pic>
        <p:nvPicPr>
          <p:cNvPr id="67591"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550" y="1799291"/>
            <a:ext cx="38481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8089158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609600" y="589660"/>
            <a:ext cx="4038600" cy="1295400"/>
          </a:xfrm>
        </p:spPr>
        <p:txBody>
          <a:bodyPr/>
          <a:lstStyle/>
          <a:p>
            <a:pPr eaLnBrk="1" hangingPunct="1"/>
            <a:r>
              <a:rPr lang="en-US" altLang="en-US" sz="2400" b="0" dirty="0" smtClean="0"/>
              <a:t>4.3. </a:t>
            </a:r>
            <a:r>
              <a:rPr lang="en-US" altLang="en-US" sz="2400" dirty="0" smtClean="0"/>
              <a:t>Biasing the MOSFET to Obtain Linear Amplification</a:t>
            </a:r>
          </a:p>
        </p:txBody>
      </p:sp>
      <p:sp>
        <p:nvSpPr>
          <p:cNvPr id="69636" name="Rectangle 4"/>
          <p:cNvSpPr>
            <a:spLocks noGrp="1" noChangeArrowheads="1"/>
          </p:cNvSpPr>
          <p:nvPr>
            <p:ph type="body" sz="half" idx="1"/>
          </p:nvPr>
        </p:nvSpPr>
        <p:spPr>
          <a:xfrm>
            <a:off x="823632" y="2281187"/>
            <a:ext cx="3610535" cy="4038600"/>
          </a:xfrm>
        </p:spPr>
        <p:txBody>
          <a:bodyPr>
            <a:normAutofit/>
          </a:bodyPr>
          <a:lstStyle/>
          <a:p>
            <a:pPr eaLnBrk="1" hangingPunct="1"/>
            <a:r>
              <a:rPr lang="en-US" altLang="en-US" sz="2000" b="1" dirty="0" smtClean="0">
                <a:solidFill>
                  <a:srgbClr val="FF0000"/>
                </a:solidFill>
              </a:rPr>
              <a:t>Q:</a:t>
            </a:r>
            <a:r>
              <a:rPr lang="en-US" altLang="en-US" sz="2000" dirty="0" smtClean="0">
                <a:solidFill>
                  <a:srgbClr val="FF0000"/>
                </a:solidFill>
              </a:rPr>
              <a:t> </a:t>
            </a:r>
            <a:r>
              <a:rPr lang="en-US" altLang="en-US" sz="2000" dirty="0" smtClean="0"/>
              <a:t>How can we linearize VTC?</a:t>
            </a:r>
          </a:p>
          <a:p>
            <a:pPr lvl="1" eaLnBrk="1" hangingPunct="1"/>
            <a:r>
              <a:rPr lang="en-US" altLang="en-US" sz="1800" b="1" dirty="0" smtClean="0">
                <a:solidFill>
                  <a:srgbClr val="008000"/>
                </a:solidFill>
              </a:rPr>
              <a:t>A: </a:t>
            </a:r>
            <a:r>
              <a:rPr lang="en-US" altLang="en-US" sz="1800" dirty="0" smtClean="0"/>
              <a:t>Appropriate biasing technique</a:t>
            </a:r>
            <a:endParaRPr lang="en-US" altLang="en-US" sz="1800" b="1" dirty="0" smtClean="0"/>
          </a:p>
          <a:p>
            <a:pPr lvl="1" eaLnBrk="1" hangingPunct="1"/>
            <a:r>
              <a:rPr lang="en-US" altLang="en-US" sz="1800" b="1" dirty="0" smtClean="0">
                <a:solidFill>
                  <a:srgbClr val="008000"/>
                </a:solidFill>
              </a:rPr>
              <a:t>A:</a:t>
            </a:r>
            <a:r>
              <a:rPr lang="en-US" altLang="en-US" sz="1800" dirty="0" smtClean="0">
                <a:solidFill>
                  <a:srgbClr val="008000"/>
                </a:solidFill>
              </a:rPr>
              <a:t> </a:t>
            </a:r>
            <a:r>
              <a:rPr lang="en-US" altLang="en-US" sz="1800" dirty="0" smtClean="0"/>
              <a:t>Dc voltage </a:t>
            </a:r>
            <a:r>
              <a:rPr lang="en-US" altLang="en-US" sz="1800" i="1" dirty="0" err="1" smtClean="0"/>
              <a:t>v</a:t>
            </a:r>
            <a:r>
              <a:rPr lang="en-US" altLang="en-US" sz="1800" i="1" baseline="-25000" dirty="0" err="1" smtClean="0"/>
              <a:t>GS</a:t>
            </a:r>
            <a:r>
              <a:rPr lang="en-US" altLang="en-US" sz="1800" dirty="0" smtClean="0"/>
              <a:t> is selected to obtain operation at point </a:t>
            </a:r>
            <a:r>
              <a:rPr lang="en-US" altLang="en-US" sz="1800" i="1" dirty="0" smtClean="0"/>
              <a:t>Q</a:t>
            </a:r>
            <a:r>
              <a:rPr lang="en-US" altLang="en-US" sz="1800" dirty="0" smtClean="0"/>
              <a:t> on segment </a:t>
            </a:r>
            <a:r>
              <a:rPr lang="en-US" altLang="en-US" sz="1800" i="1" dirty="0" smtClean="0"/>
              <a:t>AB</a:t>
            </a:r>
          </a:p>
          <a:p>
            <a:pPr eaLnBrk="1" hangingPunct="1"/>
            <a:r>
              <a:rPr lang="en-US" altLang="en-US" sz="2000" b="1" dirty="0" smtClean="0">
                <a:solidFill>
                  <a:srgbClr val="FF0000"/>
                </a:solidFill>
              </a:rPr>
              <a:t>Q:</a:t>
            </a:r>
            <a:r>
              <a:rPr lang="en-US" altLang="en-US" sz="2000" dirty="0" smtClean="0">
                <a:solidFill>
                  <a:srgbClr val="FF0000"/>
                </a:solidFill>
              </a:rPr>
              <a:t> </a:t>
            </a:r>
            <a:r>
              <a:rPr lang="en-US" altLang="en-US" sz="2000" dirty="0" smtClean="0"/>
              <a:t>How do we choose </a:t>
            </a:r>
            <a:r>
              <a:rPr lang="en-US" altLang="en-US" sz="2000" i="1" dirty="0" err="1" smtClean="0"/>
              <a:t>v</a:t>
            </a:r>
            <a:r>
              <a:rPr lang="en-US" altLang="en-US" sz="2000" i="1" baseline="-25000" dirty="0" err="1" smtClean="0"/>
              <a:t>GS</a:t>
            </a:r>
            <a:r>
              <a:rPr lang="en-US" altLang="en-US" sz="2000" dirty="0" smtClean="0"/>
              <a:t>?</a:t>
            </a:r>
          </a:p>
          <a:p>
            <a:pPr lvl="1" eaLnBrk="1" hangingPunct="1"/>
            <a:r>
              <a:rPr lang="en-US" altLang="en-US" sz="1800" b="1" dirty="0" smtClean="0">
                <a:solidFill>
                  <a:srgbClr val="008000"/>
                </a:solidFill>
              </a:rPr>
              <a:t>A: </a:t>
            </a:r>
            <a:r>
              <a:rPr lang="en-US" altLang="en-US" sz="1800" dirty="0" smtClean="0"/>
              <a:t>Will discuss shortly…</a:t>
            </a:r>
          </a:p>
        </p:txBody>
      </p:sp>
      <p:graphicFrame>
        <p:nvGraphicFramePr>
          <p:cNvPr id="69639" name="Object 17"/>
          <p:cNvGraphicFramePr>
            <a:graphicFrameLocks noGrp="1" noChangeAspect="1"/>
          </p:cNvGraphicFramePr>
          <p:nvPr>
            <p:ph sz="half" idx="2"/>
          </p:nvPr>
        </p:nvGraphicFramePr>
        <p:xfrm>
          <a:off x="4487863" y="1143000"/>
          <a:ext cx="4122737" cy="1323975"/>
        </p:xfrm>
        <a:graphic>
          <a:graphicData uri="http://schemas.openxmlformats.org/presentationml/2006/ole">
            <mc:AlternateContent xmlns:mc="http://schemas.openxmlformats.org/markup-compatibility/2006">
              <mc:Choice xmlns:v="urn:schemas-microsoft-com:vml" Requires="v">
                <p:oleObj spid="_x0000_s17451" name="Equation" r:id="rId4" imgW="2057400" imgH="660240" progId="Equation.DSMT4">
                  <p:embed/>
                </p:oleObj>
              </mc:Choice>
              <mc:Fallback>
                <p:oleObj name="Equation" r:id="rId4" imgW="2057400" imgH="6602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87863" y="1143000"/>
                        <a:ext cx="4122737"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14</a:t>
            </a:fld>
            <a:endParaRPr lang="en-US" altLang="en-US"/>
          </a:p>
        </p:txBody>
      </p:sp>
      <p:pic>
        <p:nvPicPr>
          <p:cNvPr id="69637"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83200" y="2415989"/>
            <a:ext cx="30988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8" name="Rectangle 2"/>
          <p:cNvSpPr>
            <a:spLocks noChangeArrowheads="1"/>
          </p:cNvSpPr>
          <p:nvPr/>
        </p:nvSpPr>
        <p:spPr bwMode="auto">
          <a:xfrm>
            <a:off x="5283200" y="5451476"/>
            <a:ext cx="3098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12: </a:t>
            </a:r>
            <a:r>
              <a:rPr lang="en-US" altLang="en-US" dirty="0"/>
              <a:t>biasing the MOSFET amplifier at point </a:t>
            </a:r>
            <a:r>
              <a:rPr lang="en-US" altLang="en-US" i="1" dirty="0"/>
              <a:t>Q</a:t>
            </a:r>
            <a:r>
              <a:rPr lang="en-US" altLang="en-US" dirty="0"/>
              <a:t> located on segment </a:t>
            </a:r>
            <a:r>
              <a:rPr lang="en-US" altLang="en-US" i="1" dirty="0"/>
              <a:t>AB</a:t>
            </a:r>
            <a:r>
              <a:rPr lang="en-US" altLang="en-US" dirty="0"/>
              <a:t> of VTC</a:t>
            </a:r>
            <a:endParaRPr lang="en-US" altLang="en-US" i="1" baseline="-25000" dirty="0"/>
          </a:p>
        </p:txBody>
      </p:sp>
      <p:sp>
        <p:nvSpPr>
          <p:cNvPr id="69640" name="Line 21"/>
          <p:cNvSpPr>
            <a:spLocks noChangeShapeType="1"/>
          </p:cNvSpPr>
          <p:nvPr/>
        </p:nvSpPr>
        <p:spPr bwMode="auto">
          <a:xfrm flipH="1">
            <a:off x="6553200" y="2286000"/>
            <a:ext cx="0" cy="1752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309783" y="1620321"/>
            <a:ext cx="1121522"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smtClean="0">
                <a:solidFill>
                  <a:srgbClr val="FF0000"/>
                </a:solidFill>
              </a:rPr>
              <a:t>(</a:t>
            </a:r>
            <a:r>
              <a:rPr lang="en-US" dirty="0" smtClean="0">
                <a:solidFill>
                  <a:srgbClr val="FF0000"/>
                </a:solidFill>
              </a:rPr>
              <a:t>Eq. 9)</a:t>
            </a:r>
            <a:endParaRPr lang="en-US" dirty="0">
              <a:solidFill>
                <a:srgbClr val="FF0000"/>
              </a:solidFill>
            </a:endParaRPr>
          </a:p>
        </p:txBody>
      </p:sp>
    </p:spTree>
    <p:extLst>
      <p:ext uri="{BB962C8B-B14F-4D97-AF65-F5344CB8AC3E}">
        <p14:creationId xmlns:p14="http://schemas.microsoft.com/office/powerpoint/2010/main" val="2428044765"/>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418586" y="451499"/>
            <a:ext cx="4092388" cy="1295400"/>
          </a:xfrm>
        </p:spPr>
        <p:txBody>
          <a:bodyPr/>
          <a:lstStyle/>
          <a:p>
            <a:pPr eaLnBrk="1" hangingPunct="1"/>
            <a:r>
              <a:rPr lang="en-US" altLang="en-US" sz="2400" b="0" dirty="0" smtClean="0"/>
              <a:t>4.3. </a:t>
            </a:r>
            <a:r>
              <a:rPr lang="en-US" altLang="en-US" sz="2400" dirty="0" smtClean="0"/>
              <a:t>Biasing the MOSFET to Obtain Linear Amplification</a:t>
            </a:r>
          </a:p>
        </p:txBody>
      </p:sp>
      <p:sp>
        <p:nvSpPr>
          <p:cNvPr id="70660" name="Rectangle 3"/>
          <p:cNvSpPr>
            <a:spLocks noGrp="1" noChangeArrowheads="1"/>
          </p:cNvSpPr>
          <p:nvPr>
            <p:ph type="body" sz="half" idx="1"/>
          </p:nvPr>
        </p:nvSpPr>
        <p:spPr>
          <a:xfrm>
            <a:off x="927333" y="2118374"/>
            <a:ext cx="3583641" cy="4038600"/>
          </a:xfrm>
        </p:spPr>
        <p:txBody>
          <a:bodyPr>
            <a:normAutofit/>
          </a:bodyPr>
          <a:lstStyle/>
          <a:p>
            <a:pPr eaLnBrk="1" hangingPunct="1"/>
            <a:r>
              <a:rPr lang="en-US" altLang="en-US" sz="2000" b="1" dirty="0" smtClean="0">
                <a:solidFill>
                  <a:srgbClr val="3333FF"/>
                </a:solidFill>
              </a:rPr>
              <a:t>bias point / dc operating pt. </a:t>
            </a:r>
            <a:r>
              <a:rPr lang="en-US" altLang="en-US" sz="2000" dirty="0" smtClean="0">
                <a:solidFill>
                  <a:srgbClr val="3333FF"/>
                </a:solidFill>
              </a:rPr>
              <a:t>(</a:t>
            </a:r>
            <a:r>
              <a:rPr lang="en-US" altLang="en-US" sz="2000" i="1" dirty="0" smtClean="0">
                <a:solidFill>
                  <a:srgbClr val="3333FF"/>
                </a:solidFill>
              </a:rPr>
              <a:t>Q</a:t>
            </a:r>
            <a:r>
              <a:rPr lang="en-US" altLang="en-US" sz="2000" dirty="0" smtClean="0">
                <a:solidFill>
                  <a:srgbClr val="3333FF"/>
                </a:solidFill>
              </a:rPr>
              <a:t>)</a:t>
            </a:r>
            <a:r>
              <a:rPr lang="en-US" altLang="en-US" sz="2000" b="1" dirty="0" smtClean="0">
                <a:solidFill>
                  <a:srgbClr val="3333FF"/>
                </a:solidFill>
              </a:rPr>
              <a:t> </a:t>
            </a:r>
            <a:r>
              <a:rPr lang="en-US" altLang="en-US" sz="2000" dirty="0" smtClean="0"/>
              <a:t>–</a:t>
            </a:r>
            <a:r>
              <a:rPr lang="en-US" altLang="en-US" sz="2000" b="1" dirty="0" smtClean="0">
                <a:solidFill>
                  <a:srgbClr val="3333FF"/>
                </a:solidFill>
              </a:rPr>
              <a:t> </a:t>
            </a:r>
            <a:r>
              <a:rPr lang="en-US" altLang="en-US" sz="2000" dirty="0" smtClean="0"/>
              <a:t>point of linearization for MOSFET</a:t>
            </a:r>
          </a:p>
          <a:p>
            <a:pPr lvl="1" eaLnBrk="1" hangingPunct="1"/>
            <a:r>
              <a:rPr lang="en-US" altLang="en-US" sz="1800" dirty="0" smtClean="0"/>
              <a:t>Also known as </a:t>
            </a:r>
            <a:r>
              <a:rPr lang="en-US" altLang="en-US" sz="1800" b="1" dirty="0" smtClean="0">
                <a:solidFill>
                  <a:srgbClr val="3333FF"/>
                </a:solidFill>
              </a:rPr>
              <a:t>quiescent point</a:t>
            </a:r>
            <a:r>
              <a:rPr lang="en-US" altLang="en-US" sz="1800" dirty="0" smtClean="0"/>
              <a:t>.</a:t>
            </a:r>
          </a:p>
          <a:p>
            <a:pPr eaLnBrk="1" hangingPunct="1"/>
            <a:r>
              <a:rPr lang="en-US" altLang="en-US" sz="2000" b="1" dirty="0" smtClean="0">
                <a:solidFill>
                  <a:srgbClr val="FF0000"/>
                </a:solidFill>
              </a:rPr>
              <a:t>Q: </a:t>
            </a:r>
            <a:r>
              <a:rPr lang="en-US" altLang="en-US" sz="2000" dirty="0" smtClean="0"/>
              <a:t>How will </a:t>
            </a:r>
            <a:r>
              <a:rPr lang="en-US" altLang="en-US" sz="2000" i="1" dirty="0" smtClean="0"/>
              <a:t>Q</a:t>
            </a:r>
            <a:r>
              <a:rPr lang="en-US" altLang="en-US" sz="2000" dirty="0" smtClean="0"/>
              <a:t> help us?</a:t>
            </a:r>
          </a:p>
          <a:p>
            <a:pPr lvl="1" eaLnBrk="1" hangingPunct="1"/>
            <a:r>
              <a:rPr lang="en-US" altLang="en-US" sz="1800" b="1" dirty="0" smtClean="0">
                <a:solidFill>
                  <a:srgbClr val="008000"/>
                </a:solidFill>
              </a:rPr>
              <a:t>A: </a:t>
            </a:r>
            <a:r>
              <a:rPr lang="en-US" altLang="en-US" sz="1800" dirty="0" smtClean="0"/>
              <a:t>Because VTC is linear near </a:t>
            </a:r>
            <a:r>
              <a:rPr lang="en-US" altLang="en-US" sz="1800" i="1" dirty="0" smtClean="0"/>
              <a:t>Q</a:t>
            </a:r>
            <a:r>
              <a:rPr lang="en-US" altLang="en-US" sz="1800" dirty="0" smtClean="0"/>
              <a:t>, we may perform linear amplification of signal &lt;&lt; V</a:t>
            </a:r>
            <a:r>
              <a:rPr lang="en-US" altLang="en-US" sz="1800" baseline="-25000" dirty="0" smtClean="0"/>
              <a:t>GSQ</a:t>
            </a:r>
          </a:p>
          <a:p>
            <a:pPr eaLnBrk="1" hangingPunct="1"/>
            <a:endParaRPr lang="en-US" altLang="en-US" sz="2000" dirty="0" smtClean="0">
              <a:solidFill>
                <a:srgbClr val="008000"/>
              </a:solidFill>
            </a:endParaRPr>
          </a:p>
        </p:txBody>
      </p:sp>
      <p:graphicFrame>
        <p:nvGraphicFramePr>
          <p:cNvPr id="70663" name="Object 16"/>
          <p:cNvGraphicFramePr>
            <a:graphicFrameLocks noGrp="1" noChangeAspect="1"/>
          </p:cNvGraphicFramePr>
          <p:nvPr>
            <p:ph sz="half" idx="2"/>
          </p:nvPr>
        </p:nvGraphicFramePr>
        <p:xfrm>
          <a:off x="4487863" y="1143000"/>
          <a:ext cx="4122737" cy="1323975"/>
        </p:xfrm>
        <a:graphic>
          <a:graphicData uri="http://schemas.openxmlformats.org/presentationml/2006/ole">
            <mc:AlternateContent xmlns:mc="http://schemas.openxmlformats.org/markup-compatibility/2006">
              <mc:Choice xmlns:v="urn:schemas-microsoft-com:vml" Requires="v">
                <p:oleObj spid="_x0000_s18475" name="Equation" r:id="rId3" imgW="2057400" imgH="660240" progId="Equation.DSMT4">
                  <p:embed/>
                </p:oleObj>
              </mc:Choice>
              <mc:Fallback>
                <p:oleObj name="Equation" r:id="rId3" imgW="2057400" imgH="660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87863" y="1143000"/>
                        <a:ext cx="4122737" cy="1323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15</a:t>
            </a:fld>
            <a:endParaRPr lang="en-US" altLang="en-US"/>
          </a:p>
        </p:txBody>
      </p:sp>
      <p:pic>
        <p:nvPicPr>
          <p:cNvPr id="70661"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83200" y="2523565"/>
            <a:ext cx="3098800" cy="308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2" name="Rectangle 2"/>
          <p:cNvSpPr>
            <a:spLocks noChangeArrowheads="1"/>
          </p:cNvSpPr>
          <p:nvPr/>
        </p:nvSpPr>
        <p:spPr bwMode="auto">
          <a:xfrm>
            <a:off x="5283200" y="5612840"/>
            <a:ext cx="3098800"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12: </a:t>
            </a:r>
            <a:r>
              <a:rPr lang="en-US" altLang="en-US" dirty="0"/>
              <a:t>biasing the MOSFET amplifier at point </a:t>
            </a:r>
            <a:r>
              <a:rPr lang="en-US" altLang="en-US" i="1" dirty="0"/>
              <a:t>Q</a:t>
            </a:r>
            <a:r>
              <a:rPr lang="en-US" altLang="en-US" dirty="0"/>
              <a:t> located on segment </a:t>
            </a:r>
            <a:r>
              <a:rPr lang="en-US" altLang="en-US" i="1" dirty="0"/>
              <a:t>AB</a:t>
            </a:r>
            <a:r>
              <a:rPr lang="en-US" altLang="en-US" dirty="0"/>
              <a:t> of VTC</a:t>
            </a:r>
            <a:endParaRPr lang="en-US" altLang="en-US" i="1" baseline="-25000" dirty="0"/>
          </a:p>
        </p:txBody>
      </p:sp>
      <p:sp>
        <p:nvSpPr>
          <p:cNvPr id="70664" name="Line 17"/>
          <p:cNvSpPr>
            <a:spLocks noChangeShapeType="1"/>
          </p:cNvSpPr>
          <p:nvPr/>
        </p:nvSpPr>
        <p:spPr bwMode="auto">
          <a:xfrm flipH="1">
            <a:off x="6553200" y="2286000"/>
            <a:ext cx="0" cy="1752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TextBox 8"/>
          <p:cNvSpPr txBox="1"/>
          <p:nvPr/>
        </p:nvSpPr>
        <p:spPr>
          <a:xfrm>
            <a:off x="4350124" y="1598421"/>
            <a:ext cx="1121522"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smtClean="0">
                <a:solidFill>
                  <a:srgbClr val="FF0000"/>
                </a:solidFill>
              </a:rPr>
              <a:t>(</a:t>
            </a:r>
            <a:r>
              <a:rPr lang="en-US" dirty="0" smtClean="0">
                <a:solidFill>
                  <a:srgbClr val="FF0000"/>
                </a:solidFill>
              </a:rPr>
              <a:t>Eq. </a:t>
            </a:r>
            <a:r>
              <a:rPr lang="en-US" dirty="0">
                <a:solidFill>
                  <a:srgbClr val="FF0000"/>
                </a:solidFill>
              </a:rPr>
              <a:t>9</a:t>
            </a:r>
            <a:r>
              <a:rPr lang="en-US"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050913926"/>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Rectangle 2"/>
          <p:cNvSpPr>
            <a:spLocks noGrp="1" noChangeArrowheads="1"/>
          </p:cNvSpPr>
          <p:nvPr>
            <p:ph type="title"/>
          </p:nvPr>
        </p:nvSpPr>
        <p:spPr>
          <a:xfrm>
            <a:off x="690283" y="555812"/>
            <a:ext cx="7727576" cy="1295400"/>
          </a:xfrm>
        </p:spPr>
        <p:txBody>
          <a:bodyPr>
            <a:normAutofit/>
          </a:bodyPr>
          <a:lstStyle/>
          <a:p>
            <a:pPr eaLnBrk="1" hangingPunct="1"/>
            <a:r>
              <a:rPr lang="en-US" altLang="en-US" sz="3200" b="0" dirty="0" smtClean="0"/>
              <a:t>4.3. </a:t>
            </a:r>
            <a:r>
              <a:rPr lang="en-US" altLang="en-US" sz="3200" dirty="0" smtClean="0"/>
              <a:t>Biasing the MOSFET to Obtain Linear Amplification</a:t>
            </a:r>
          </a:p>
        </p:txBody>
      </p:sp>
      <p:sp>
        <p:nvSpPr>
          <p:cNvPr id="72708" name="Rectangle 3"/>
          <p:cNvSpPr>
            <a:spLocks noGrp="1" noChangeArrowheads="1"/>
          </p:cNvSpPr>
          <p:nvPr>
            <p:ph type="body" sz="half" idx="1"/>
          </p:nvPr>
        </p:nvSpPr>
        <p:spPr>
          <a:xfrm>
            <a:off x="690282" y="2033587"/>
            <a:ext cx="5558117" cy="4038600"/>
          </a:xfrm>
        </p:spPr>
        <p:txBody>
          <a:bodyPr>
            <a:normAutofit/>
          </a:bodyPr>
          <a:lstStyle/>
          <a:p>
            <a:pPr eaLnBrk="1" hangingPunct="1"/>
            <a:r>
              <a:rPr lang="en-US" altLang="en-US" b="1" dirty="0" smtClean="0">
                <a:solidFill>
                  <a:srgbClr val="FF0000"/>
                </a:solidFill>
              </a:rPr>
              <a:t>Q:</a:t>
            </a:r>
            <a:r>
              <a:rPr lang="en-US" altLang="en-US" dirty="0" smtClean="0">
                <a:solidFill>
                  <a:srgbClr val="FF0000"/>
                </a:solidFill>
              </a:rPr>
              <a:t> </a:t>
            </a:r>
            <a:r>
              <a:rPr lang="en-US" altLang="en-US" dirty="0" smtClean="0"/>
              <a:t>How is </a:t>
            </a:r>
            <a:r>
              <a:rPr lang="en-US" altLang="en-US" dirty="0" smtClean="0">
                <a:solidFill>
                  <a:srgbClr val="FF0000"/>
                </a:solidFill>
              </a:rPr>
              <a:t>linear gain</a:t>
            </a:r>
            <a:r>
              <a:rPr lang="en-US" altLang="en-US" dirty="0" smtClean="0"/>
              <a:t> achieved?</a:t>
            </a:r>
          </a:p>
          <a:p>
            <a:pPr lvl="1" eaLnBrk="1" hangingPunct="1"/>
            <a:r>
              <a:rPr lang="en-US" altLang="en-US" sz="2400" b="1" dirty="0" smtClean="0">
                <a:solidFill>
                  <a:srgbClr val="008000"/>
                </a:solidFill>
              </a:rPr>
              <a:t>step #1:</a:t>
            </a:r>
            <a:r>
              <a:rPr lang="en-US" altLang="en-US" sz="2400" dirty="0" smtClean="0"/>
              <a:t> </a:t>
            </a:r>
            <a:r>
              <a:rPr lang="en-US" altLang="en-US" sz="2400" dirty="0" smtClean="0">
                <a:solidFill>
                  <a:srgbClr val="FF0000"/>
                </a:solidFill>
              </a:rPr>
              <a:t>Bias MOSFET</a:t>
            </a:r>
            <a:r>
              <a:rPr lang="en-US" altLang="en-US" sz="2400" dirty="0" smtClean="0"/>
              <a:t> with dc voltage </a:t>
            </a:r>
            <a:r>
              <a:rPr lang="en-US" altLang="en-US" sz="2400" i="1" dirty="0" smtClean="0"/>
              <a:t>V</a:t>
            </a:r>
            <a:r>
              <a:rPr lang="en-US" altLang="en-US" sz="2400" i="1" baseline="-25000" dirty="0" smtClean="0"/>
              <a:t>GS </a:t>
            </a:r>
            <a:r>
              <a:rPr lang="en-US" altLang="en-US" sz="2400" dirty="0" smtClean="0"/>
              <a:t>as defined by (Eq. </a:t>
            </a:r>
            <a:r>
              <a:rPr lang="en-US" altLang="en-US" sz="2400" dirty="0" smtClean="0"/>
              <a:t>10)</a:t>
            </a:r>
            <a:endParaRPr lang="en-US" altLang="en-US" sz="2400" dirty="0" smtClean="0"/>
          </a:p>
          <a:p>
            <a:pPr lvl="1" eaLnBrk="1" hangingPunct="1"/>
            <a:r>
              <a:rPr lang="en-US" altLang="en-US" sz="2400" b="1" dirty="0" smtClean="0">
                <a:solidFill>
                  <a:srgbClr val="008000"/>
                </a:solidFill>
              </a:rPr>
              <a:t>step #2:</a:t>
            </a:r>
            <a:r>
              <a:rPr lang="en-US" altLang="en-US" sz="2400" dirty="0" smtClean="0"/>
              <a:t> </a:t>
            </a:r>
            <a:r>
              <a:rPr lang="en-US" altLang="en-US" sz="2400" dirty="0" smtClean="0">
                <a:solidFill>
                  <a:srgbClr val="FF0000"/>
                </a:solidFill>
              </a:rPr>
              <a:t>Superimpose amplifier</a:t>
            </a:r>
            <a:r>
              <a:rPr lang="en-US" altLang="en-US" sz="2400" dirty="0" smtClean="0"/>
              <a:t> input (</a:t>
            </a:r>
            <a:r>
              <a:rPr lang="en-US" altLang="en-US" sz="2400" i="1" dirty="0" err="1" smtClean="0"/>
              <a:t>v</a:t>
            </a:r>
            <a:r>
              <a:rPr lang="en-US" altLang="en-US" sz="2400" i="1" baseline="-25000" dirty="0" err="1" smtClean="0"/>
              <a:t>gs</a:t>
            </a:r>
            <a:r>
              <a:rPr lang="en-US" altLang="en-US" sz="2400" dirty="0" smtClean="0"/>
              <a:t>) upon </a:t>
            </a:r>
            <a:r>
              <a:rPr lang="en-US" altLang="en-US" sz="2400" i="1" dirty="0" smtClean="0"/>
              <a:t>V</a:t>
            </a:r>
            <a:r>
              <a:rPr lang="en-US" altLang="en-US" sz="2400" i="1" baseline="-25000" dirty="0" smtClean="0"/>
              <a:t>GS</a:t>
            </a:r>
            <a:r>
              <a:rPr lang="en-US" altLang="en-US" sz="2400" i="1" dirty="0" smtClean="0"/>
              <a:t>.</a:t>
            </a:r>
          </a:p>
          <a:p>
            <a:pPr lvl="1" eaLnBrk="1" hangingPunct="1"/>
            <a:r>
              <a:rPr lang="en-US" altLang="en-US" sz="2400" b="1" dirty="0" smtClean="0">
                <a:solidFill>
                  <a:srgbClr val="008000"/>
                </a:solidFill>
              </a:rPr>
              <a:t>step #3:</a:t>
            </a:r>
            <a:r>
              <a:rPr lang="en-US" altLang="en-US" sz="2400" dirty="0" smtClean="0"/>
              <a:t> Resultant </a:t>
            </a:r>
            <a:r>
              <a:rPr lang="en-US" altLang="en-US" sz="2400" i="1" dirty="0" err="1" smtClean="0">
                <a:solidFill>
                  <a:srgbClr val="FF0000"/>
                </a:solidFill>
              </a:rPr>
              <a:t>v</a:t>
            </a:r>
            <a:r>
              <a:rPr lang="en-US" altLang="en-US" sz="2400" i="1" baseline="-25000" dirty="0" err="1" smtClean="0">
                <a:solidFill>
                  <a:srgbClr val="FF0000"/>
                </a:solidFill>
              </a:rPr>
              <a:t>ds</a:t>
            </a:r>
            <a:r>
              <a:rPr lang="en-US" altLang="en-US" sz="2400" dirty="0" smtClean="0">
                <a:solidFill>
                  <a:srgbClr val="FF0000"/>
                </a:solidFill>
              </a:rPr>
              <a:t> should be linearly proportional</a:t>
            </a:r>
            <a:r>
              <a:rPr lang="en-US" altLang="en-US" sz="2400" dirty="0" smtClean="0"/>
              <a:t> to small-signal component </a:t>
            </a:r>
            <a:r>
              <a:rPr lang="en-US" altLang="en-US" sz="2400" i="1" dirty="0" err="1" smtClean="0"/>
              <a:t>v</a:t>
            </a:r>
            <a:r>
              <a:rPr lang="en-US" altLang="en-US" sz="2400" i="1" baseline="-25000" dirty="0" err="1" smtClean="0"/>
              <a:t>gs</a:t>
            </a:r>
            <a:r>
              <a:rPr lang="en-US" altLang="en-US" sz="2400" i="1" dirty="0" smtClean="0"/>
              <a:t>.</a:t>
            </a:r>
          </a:p>
        </p:txBody>
      </p:sp>
      <p:graphicFrame>
        <p:nvGraphicFramePr>
          <p:cNvPr id="72709" name="Object 10"/>
          <p:cNvGraphicFramePr>
            <a:graphicFrameLocks noGrp="1" noChangeAspect="1"/>
          </p:cNvGraphicFramePr>
          <p:nvPr>
            <p:ph sz="half" idx="2"/>
          </p:nvPr>
        </p:nvGraphicFramePr>
        <p:xfrm>
          <a:off x="6248400" y="3305175"/>
          <a:ext cx="2532063" cy="1495425"/>
        </p:xfrm>
        <a:graphic>
          <a:graphicData uri="http://schemas.openxmlformats.org/presentationml/2006/ole">
            <mc:AlternateContent xmlns:mc="http://schemas.openxmlformats.org/markup-compatibility/2006">
              <mc:Choice xmlns:v="urn:schemas-microsoft-com:vml" Requires="v">
                <p:oleObj spid="_x0000_s19495" name="Equation" r:id="rId3" imgW="1054100" imgH="622300" progId="Equation.DSMT4">
                  <p:embed/>
                </p:oleObj>
              </mc:Choice>
              <mc:Fallback>
                <p:oleObj name="Equation" r:id="rId3" imgW="1054100" imgH="6223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8400" y="3305175"/>
                        <a:ext cx="2532063" cy="1495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16</a:t>
            </a:fld>
            <a:endParaRPr lang="en-US" altLang="en-US"/>
          </a:p>
        </p:txBody>
      </p:sp>
    </p:spTree>
    <p:extLst>
      <p:ext uri="{BB962C8B-B14F-4D97-AF65-F5344CB8AC3E}">
        <p14:creationId xmlns:p14="http://schemas.microsoft.com/office/powerpoint/2010/main" val="627621177"/>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2" name="Rectangle 2"/>
          <p:cNvSpPr>
            <a:spLocks noGrp="1" noChangeArrowheads="1"/>
          </p:cNvSpPr>
          <p:nvPr>
            <p:ph type="title"/>
          </p:nvPr>
        </p:nvSpPr>
        <p:spPr>
          <a:xfrm>
            <a:off x="412376" y="283698"/>
            <a:ext cx="4159624" cy="1295400"/>
          </a:xfrm>
        </p:spPr>
        <p:txBody>
          <a:bodyPr/>
          <a:lstStyle/>
          <a:p>
            <a:pPr eaLnBrk="1" hangingPunct="1"/>
            <a:r>
              <a:rPr lang="en-US" altLang="en-US" sz="3200" dirty="0" smtClean="0">
                <a:solidFill>
                  <a:srgbClr val="FF0000"/>
                </a:solidFill>
              </a:rPr>
              <a:t>Q:</a:t>
            </a:r>
            <a:r>
              <a:rPr lang="en-US" altLang="en-US" sz="3200" b="0" dirty="0" smtClean="0">
                <a:solidFill>
                  <a:srgbClr val="FF0000"/>
                </a:solidFill>
              </a:rPr>
              <a:t> </a:t>
            </a:r>
            <a:r>
              <a:rPr lang="en-US" altLang="en-US" sz="3200" b="0" dirty="0" smtClean="0"/>
              <a:t>How is </a:t>
            </a:r>
            <a:r>
              <a:rPr lang="en-US" altLang="en-US" sz="3200" b="0" dirty="0" smtClean="0">
                <a:solidFill>
                  <a:srgbClr val="FF0000"/>
                </a:solidFill>
              </a:rPr>
              <a:t>linear gain</a:t>
            </a:r>
            <a:r>
              <a:rPr lang="en-US" altLang="en-US" sz="3200" b="0" dirty="0" smtClean="0"/>
              <a:t> achieved?</a:t>
            </a:r>
          </a:p>
        </p:txBody>
      </p:sp>
      <p:sp>
        <p:nvSpPr>
          <p:cNvPr id="2" name="Slide Number Placeholder 1"/>
          <p:cNvSpPr>
            <a:spLocks noGrp="1"/>
          </p:cNvSpPr>
          <p:nvPr>
            <p:ph type="sldNum" sz="quarter" idx="11"/>
          </p:nvPr>
        </p:nvSpPr>
        <p:spPr/>
        <p:txBody>
          <a:bodyPr/>
          <a:lstStyle/>
          <a:p>
            <a:fld id="{AAC9B2A6-4B6E-40F3-B613-7884026E9B75}" type="slidenum">
              <a:rPr lang="en-US" altLang="en-US" smtClean="0"/>
              <a:pPr/>
              <a:t>17</a:t>
            </a:fld>
            <a:endParaRPr lang="en-US" altLang="en-US"/>
          </a:p>
        </p:txBody>
      </p:sp>
      <p:pic>
        <p:nvPicPr>
          <p:cNvPr id="7373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981200"/>
            <a:ext cx="318135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73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2765" y="1698273"/>
            <a:ext cx="3261985" cy="436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5" name="Rectangle 2"/>
          <p:cNvSpPr>
            <a:spLocks noChangeArrowheads="1"/>
          </p:cNvSpPr>
          <p:nvPr/>
        </p:nvSpPr>
        <p:spPr bwMode="auto">
          <a:xfrm>
            <a:off x="4572000" y="515275"/>
            <a:ext cx="3917576" cy="1169551"/>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400" b="1" dirty="0"/>
              <a:t>Figure </a:t>
            </a:r>
            <a:r>
              <a:rPr lang="en-US" altLang="en-US" sz="1400" b="1" dirty="0" smtClean="0"/>
              <a:t>13: </a:t>
            </a:r>
            <a:r>
              <a:rPr lang="en-US" altLang="en-US" sz="1400" dirty="0"/>
              <a:t>The MOSFET amplifier with a small time-varying signal </a:t>
            </a:r>
            <a:r>
              <a:rPr lang="en-US" altLang="en-US" sz="1400" i="1" dirty="0" err="1"/>
              <a:t>v</a:t>
            </a:r>
            <a:r>
              <a:rPr lang="en-US" altLang="en-US" sz="1400" i="1" baseline="-25000" dirty="0" err="1"/>
              <a:t>gs</a:t>
            </a:r>
            <a:r>
              <a:rPr lang="en-US" altLang="en-US" sz="1400" dirty="0"/>
              <a:t>(</a:t>
            </a:r>
            <a:r>
              <a:rPr lang="en-US" altLang="en-US" sz="1400" i="1" dirty="0"/>
              <a:t>t</a:t>
            </a:r>
            <a:r>
              <a:rPr lang="en-US" altLang="en-US" sz="1400" dirty="0"/>
              <a:t>) superimposed on the dc bias voltage </a:t>
            </a:r>
            <a:r>
              <a:rPr lang="en-US" altLang="en-US" sz="1400" i="1" dirty="0" err="1"/>
              <a:t>v</a:t>
            </a:r>
            <a:r>
              <a:rPr lang="en-US" altLang="en-US" sz="1400" i="1" baseline="-25000" dirty="0" err="1"/>
              <a:t>GS</a:t>
            </a:r>
            <a:r>
              <a:rPr lang="en-US" altLang="en-US" sz="1400" dirty="0"/>
              <a:t>. The MOSFET operates on a short almost-linear segment of the VTC around the bias point </a:t>
            </a:r>
            <a:r>
              <a:rPr lang="en-US" altLang="en-US" sz="1400" i="1" dirty="0"/>
              <a:t>Q</a:t>
            </a:r>
            <a:r>
              <a:rPr lang="en-US" altLang="en-US" sz="1400" dirty="0"/>
              <a:t> and provides an output voltage </a:t>
            </a:r>
            <a:r>
              <a:rPr lang="en-US" altLang="en-US" sz="1400" i="1" dirty="0" err="1"/>
              <a:t>v</a:t>
            </a:r>
            <a:r>
              <a:rPr lang="en-US" altLang="en-US" sz="1400" i="1" baseline="-25000" dirty="0" err="1"/>
              <a:t>ds</a:t>
            </a:r>
            <a:r>
              <a:rPr lang="en-US" altLang="en-US" sz="1400" dirty="0"/>
              <a:t> = </a:t>
            </a:r>
            <a:r>
              <a:rPr lang="en-US" altLang="en-US" sz="1400" i="1" dirty="0" err="1"/>
              <a:t>A</a:t>
            </a:r>
            <a:r>
              <a:rPr lang="en-US" altLang="en-US" sz="1400" i="1" baseline="-25000" dirty="0" err="1"/>
              <a:t>v</a:t>
            </a:r>
            <a:r>
              <a:rPr lang="en-US" altLang="en-US" sz="1400" i="1" dirty="0" err="1"/>
              <a:t>v</a:t>
            </a:r>
            <a:r>
              <a:rPr lang="en-US" altLang="en-US" sz="1400" i="1" baseline="-25000" dirty="0" err="1"/>
              <a:t>gs</a:t>
            </a:r>
            <a:endParaRPr lang="en-US" altLang="en-US" sz="1400" i="1" baseline="-25000" dirty="0"/>
          </a:p>
        </p:txBody>
      </p:sp>
      <p:sp>
        <p:nvSpPr>
          <p:cNvPr id="1653768" name="Line 8"/>
          <p:cNvSpPr>
            <a:spLocks noChangeShapeType="1"/>
          </p:cNvSpPr>
          <p:nvPr/>
        </p:nvSpPr>
        <p:spPr bwMode="auto">
          <a:xfrm flipH="1">
            <a:off x="1295399" y="2192658"/>
            <a:ext cx="0" cy="2326452"/>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3769" name="Text Box 9"/>
          <p:cNvSpPr txBox="1">
            <a:spLocks noChangeArrowheads="1"/>
          </p:cNvSpPr>
          <p:nvPr/>
        </p:nvSpPr>
        <p:spPr bwMode="auto">
          <a:xfrm>
            <a:off x="762000" y="1269328"/>
            <a:ext cx="3590365" cy="923330"/>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1800" dirty="0">
                <a:solidFill>
                  <a:srgbClr val="FF0000"/>
                </a:solidFill>
              </a:rPr>
              <a:t>As long as </a:t>
            </a:r>
            <a:r>
              <a:rPr lang="en-US" altLang="en-US" sz="1800" b="1" dirty="0" err="1">
                <a:solidFill>
                  <a:srgbClr val="FF0000"/>
                </a:solidFill>
              </a:rPr>
              <a:t>v</a:t>
            </a:r>
            <a:r>
              <a:rPr lang="en-US" altLang="en-US" sz="1800" i="1" baseline="-25000" dirty="0" err="1">
                <a:solidFill>
                  <a:srgbClr val="FF0000"/>
                </a:solidFill>
              </a:rPr>
              <a:t>gs</a:t>
            </a:r>
            <a:r>
              <a:rPr lang="en-US" altLang="en-US" sz="1800" dirty="0">
                <a:solidFill>
                  <a:srgbClr val="FF0000"/>
                </a:solidFill>
              </a:rPr>
              <a:t>(</a:t>
            </a:r>
            <a:r>
              <a:rPr lang="en-US" altLang="en-US" sz="1800" i="1" dirty="0">
                <a:solidFill>
                  <a:srgbClr val="FF0000"/>
                </a:solidFill>
              </a:rPr>
              <a:t>t</a:t>
            </a:r>
            <a:r>
              <a:rPr lang="en-US" altLang="en-US" sz="1800" dirty="0">
                <a:solidFill>
                  <a:srgbClr val="FF0000"/>
                </a:solidFill>
              </a:rPr>
              <a:t>) is small, its effect on </a:t>
            </a:r>
            <a:r>
              <a:rPr lang="en-US" altLang="en-US" sz="1800" i="1" dirty="0" err="1">
                <a:solidFill>
                  <a:srgbClr val="FF0000"/>
                </a:solidFill>
              </a:rPr>
              <a:t>v</a:t>
            </a:r>
            <a:r>
              <a:rPr lang="en-US" altLang="en-US" sz="1800" i="1" baseline="-25000" dirty="0" err="1">
                <a:solidFill>
                  <a:srgbClr val="FF0000"/>
                </a:solidFill>
              </a:rPr>
              <a:t>DS</a:t>
            </a:r>
            <a:r>
              <a:rPr lang="en-US" altLang="en-US" sz="1800" dirty="0">
                <a:solidFill>
                  <a:srgbClr val="FF0000"/>
                </a:solidFill>
              </a:rPr>
              <a:t>(</a:t>
            </a:r>
            <a:r>
              <a:rPr lang="en-US" altLang="en-US" sz="1800" i="1" dirty="0">
                <a:solidFill>
                  <a:srgbClr val="FF0000"/>
                </a:solidFill>
              </a:rPr>
              <a:t>t</a:t>
            </a:r>
            <a:r>
              <a:rPr lang="en-US" altLang="en-US" sz="1800" dirty="0">
                <a:solidFill>
                  <a:srgbClr val="FF0000"/>
                </a:solidFill>
              </a:rPr>
              <a:t>) will be linear – </a:t>
            </a:r>
            <a:r>
              <a:rPr lang="en-US" altLang="en-US" sz="1800" i="1" dirty="0">
                <a:solidFill>
                  <a:srgbClr val="FF0000"/>
                </a:solidFill>
              </a:rPr>
              <a:t>facilitating linear amplification.</a:t>
            </a:r>
          </a:p>
        </p:txBody>
      </p:sp>
    </p:spTree>
    <p:extLst>
      <p:ext uri="{BB962C8B-B14F-4D97-AF65-F5344CB8AC3E}">
        <p14:creationId xmlns:p14="http://schemas.microsoft.com/office/powerpoint/2010/main" val="266080987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53769"/>
                                        </p:tgtEl>
                                        <p:attrNameLst>
                                          <p:attrName>style.visibility</p:attrName>
                                        </p:attrNameLst>
                                      </p:cBhvr>
                                      <p:to>
                                        <p:strVal val="visible"/>
                                      </p:to>
                                    </p:set>
                                    <p:animEffect transition="in" filter="fade">
                                      <p:cBhvr>
                                        <p:cTn id="7" dur="500"/>
                                        <p:tgtEl>
                                          <p:spTgt spid="1653769"/>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53768"/>
                                        </p:tgtEl>
                                        <p:attrNameLst>
                                          <p:attrName>style.visibility</p:attrName>
                                        </p:attrNameLst>
                                      </p:cBhvr>
                                      <p:to>
                                        <p:strVal val="visible"/>
                                      </p:to>
                                    </p:set>
                                    <p:animEffect transition="in" filter="fade">
                                      <p:cBhvr>
                                        <p:cTn id="11" dur="500"/>
                                        <p:tgtEl>
                                          <p:spTgt spid="16537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3768" grpId="0" animBg="1"/>
      <p:bldP spid="165376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a:xfrm>
            <a:off x="756343" y="561536"/>
            <a:ext cx="7599083" cy="1295400"/>
          </a:xfrm>
        </p:spPr>
        <p:txBody>
          <a:bodyPr/>
          <a:lstStyle/>
          <a:p>
            <a:pPr eaLnBrk="1" hangingPunct="1"/>
            <a:r>
              <a:rPr lang="en-US" altLang="en-US" sz="3200" dirty="0" smtClean="0">
                <a:solidFill>
                  <a:srgbClr val="FF0000"/>
                </a:solidFill>
              </a:rPr>
              <a:t>Q:</a:t>
            </a:r>
            <a:r>
              <a:rPr lang="en-US" altLang="en-US" sz="3200" b="0" dirty="0" smtClean="0">
                <a:solidFill>
                  <a:srgbClr val="FF0000"/>
                </a:solidFill>
              </a:rPr>
              <a:t> </a:t>
            </a:r>
            <a:r>
              <a:rPr lang="en-US" altLang="en-US" sz="3200" b="0" dirty="0" smtClean="0"/>
              <a:t>How is </a:t>
            </a:r>
            <a:r>
              <a:rPr lang="en-US" altLang="en-US" sz="3200" b="0" dirty="0" smtClean="0">
                <a:solidFill>
                  <a:srgbClr val="FF0000"/>
                </a:solidFill>
              </a:rPr>
              <a:t>linear gain</a:t>
            </a:r>
            <a:r>
              <a:rPr lang="en-US" altLang="en-US" sz="3200" b="0" dirty="0" smtClean="0"/>
              <a:t> achieved?</a:t>
            </a:r>
          </a:p>
        </p:txBody>
      </p:sp>
      <p:graphicFrame>
        <p:nvGraphicFramePr>
          <p:cNvPr id="74758" name="Object 7"/>
          <p:cNvGraphicFramePr>
            <a:graphicFrameLocks noGrp="1" noChangeAspect="1"/>
          </p:cNvGraphicFramePr>
          <p:nvPr>
            <p:ph sz="half" idx="2"/>
            <p:extLst>
              <p:ext uri="{D42A27DB-BD31-4B8C-83A1-F6EECF244321}">
                <p14:modId xmlns:p14="http://schemas.microsoft.com/office/powerpoint/2010/main" val="4066923399"/>
              </p:ext>
            </p:extLst>
          </p:nvPr>
        </p:nvGraphicFramePr>
        <p:xfrm>
          <a:off x="3352801" y="1600200"/>
          <a:ext cx="5455024" cy="4639183"/>
        </p:xfrm>
        <a:graphic>
          <a:graphicData uri="http://schemas.openxmlformats.org/presentationml/2006/ole">
            <mc:AlternateContent xmlns:mc="http://schemas.openxmlformats.org/markup-compatibility/2006">
              <mc:Choice xmlns:v="urn:schemas-microsoft-com:vml" Requires="v">
                <p:oleObj spid="_x0000_s20524" name="Equation" r:id="rId3" imgW="2463800" imgH="2095500" progId="Equation.DSMT4">
                  <p:embed/>
                </p:oleObj>
              </mc:Choice>
              <mc:Fallback>
                <p:oleObj name="Equation" r:id="rId3" imgW="2463800" imgH="2095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1" y="1600200"/>
                        <a:ext cx="5455024" cy="4639183"/>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18</a:t>
            </a:fld>
            <a:endParaRPr lang="en-US" altLang="en-US"/>
          </a:p>
        </p:txBody>
      </p:sp>
      <p:sp>
        <p:nvSpPr>
          <p:cNvPr id="3" name="Rectangle 2"/>
          <p:cNvSpPr/>
          <p:nvPr/>
        </p:nvSpPr>
        <p:spPr>
          <a:xfrm>
            <a:off x="3393141" y="1748118"/>
            <a:ext cx="1017494" cy="4491265"/>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465887" y="5829710"/>
            <a:ext cx="919816"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smtClean="0">
                <a:solidFill>
                  <a:srgbClr val="FF0000"/>
                </a:solidFill>
              </a:rPr>
              <a:t>(</a:t>
            </a:r>
            <a:r>
              <a:rPr lang="en-US" dirty="0" smtClean="0">
                <a:solidFill>
                  <a:srgbClr val="FF0000"/>
                </a:solidFill>
              </a:rPr>
              <a:t>Eq. 10)</a:t>
            </a:r>
            <a:endParaRPr lang="en-US" dirty="0">
              <a:solidFill>
                <a:srgbClr val="FF0000"/>
              </a:solidFill>
            </a:endParaRPr>
          </a:p>
        </p:txBody>
      </p:sp>
      <p:sp>
        <p:nvSpPr>
          <p:cNvPr id="74757" name="Rectangle 5"/>
          <p:cNvSpPr>
            <a:spLocks noGrp="1" noChangeArrowheads="1"/>
          </p:cNvSpPr>
          <p:nvPr>
            <p:ph type="body" sz="half" idx="1"/>
          </p:nvPr>
        </p:nvSpPr>
        <p:spPr>
          <a:xfrm>
            <a:off x="551328" y="2160442"/>
            <a:ext cx="3711389" cy="4038600"/>
          </a:xfrm>
        </p:spPr>
        <p:txBody>
          <a:bodyPr>
            <a:normAutofit/>
          </a:bodyPr>
          <a:lstStyle/>
          <a:p>
            <a:pPr eaLnBrk="1" hangingPunct="1"/>
            <a:r>
              <a:rPr lang="en-US" altLang="en-US" b="1" dirty="0" smtClean="0">
                <a:solidFill>
                  <a:srgbClr val="008000"/>
                </a:solidFill>
              </a:rPr>
              <a:t>step #4: </a:t>
            </a:r>
            <a:r>
              <a:rPr lang="en-US" altLang="en-US" dirty="0" smtClean="0"/>
              <a:t>Note if </a:t>
            </a:r>
            <a:r>
              <a:rPr lang="en-US" altLang="en-US" i="1" dirty="0" err="1" smtClean="0"/>
              <a:t>v</a:t>
            </a:r>
            <a:r>
              <a:rPr lang="en-US" altLang="en-US" i="1" baseline="-25000" dirty="0" err="1" smtClean="0"/>
              <a:t>gs</a:t>
            </a:r>
            <a:r>
              <a:rPr lang="en-US" altLang="en-US" dirty="0" smtClean="0"/>
              <a:t> is small, output </a:t>
            </a:r>
            <a:r>
              <a:rPr lang="en-US" altLang="en-US" i="1" dirty="0" err="1" smtClean="0"/>
              <a:t>v</a:t>
            </a:r>
            <a:r>
              <a:rPr lang="en-US" altLang="en-US" i="1" baseline="-25000" dirty="0" err="1" smtClean="0"/>
              <a:t>ds</a:t>
            </a:r>
            <a:r>
              <a:rPr lang="en-US" altLang="en-US" dirty="0" smtClean="0"/>
              <a:t> will be nearly </a:t>
            </a:r>
            <a:r>
              <a:rPr lang="en-US" altLang="en-US" dirty="0" smtClean="0">
                <a:solidFill>
                  <a:srgbClr val="FF0000"/>
                </a:solidFill>
              </a:rPr>
              <a:t>linearly proportional</a:t>
            </a:r>
            <a:r>
              <a:rPr lang="en-US" altLang="en-US" dirty="0" smtClean="0"/>
              <a:t> to it.</a:t>
            </a:r>
          </a:p>
          <a:p>
            <a:pPr lvl="1" eaLnBrk="1" hangingPunct="1"/>
            <a:r>
              <a:rPr lang="en-US" altLang="en-US" sz="2400" dirty="0" smtClean="0"/>
              <a:t>Slope will be constant.</a:t>
            </a:r>
          </a:p>
        </p:txBody>
      </p:sp>
    </p:spTree>
    <p:extLst>
      <p:ext uri="{BB962C8B-B14F-4D97-AF65-F5344CB8AC3E}">
        <p14:creationId xmlns:p14="http://schemas.microsoft.com/office/powerpoint/2010/main" val="255963335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80" name="Rectangle 2"/>
          <p:cNvSpPr>
            <a:spLocks noGrp="1" noChangeArrowheads="1"/>
          </p:cNvSpPr>
          <p:nvPr>
            <p:ph type="title"/>
          </p:nvPr>
        </p:nvSpPr>
        <p:spPr>
          <a:xfrm>
            <a:off x="933825" y="583453"/>
            <a:ext cx="7041776" cy="1295400"/>
          </a:xfrm>
        </p:spPr>
        <p:txBody>
          <a:bodyPr/>
          <a:lstStyle/>
          <a:p>
            <a:pPr eaLnBrk="1" hangingPunct="1"/>
            <a:r>
              <a:rPr lang="en-US" altLang="en-US" sz="3200" b="0" dirty="0" smtClean="0"/>
              <a:t>4.4.</a:t>
            </a:r>
            <a:r>
              <a:rPr lang="en-US" altLang="en-US" sz="3200" dirty="0" smtClean="0"/>
              <a:t> Small-Signal Voltage Gain</a:t>
            </a:r>
          </a:p>
        </p:txBody>
      </p:sp>
      <p:sp>
        <p:nvSpPr>
          <p:cNvPr id="75781" name="Rectangle 3"/>
          <p:cNvSpPr>
            <a:spLocks noGrp="1" noChangeArrowheads="1"/>
          </p:cNvSpPr>
          <p:nvPr>
            <p:ph type="body" sz="half" idx="1"/>
          </p:nvPr>
        </p:nvSpPr>
        <p:spPr>
          <a:xfrm>
            <a:off x="484094" y="2057400"/>
            <a:ext cx="3783105" cy="3294529"/>
          </a:xfrm>
          <a:noFill/>
        </p:spPr>
        <p:txBody>
          <a:bodyPr>
            <a:normAutofit/>
          </a:bodyPr>
          <a:lstStyle/>
          <a:p>
            <a:pPr eaLnBrk="1" hangingPunct="1"/>
            <a:r>
              <a:rPr lang="en-US" altLang="en-US" sz="2000" b="1" dirty="0" smtClean="0">
                <a:solidFill>
                  <a:srgbClr val="FF0000"/>
                </a:solidFill>
              </a:rPr>
              <a:t>Q:</a:t>
            </a:r>
            <a:r>
              <a:rPr lang="en-US" altLang="en-US" sz="2000" dirty="0" smtClean="0">
                <a:solidFill>
                  <a:srgbClr val="FF0000"/>
                </a:solidFill>
              </a:rPr>
              <a:t> </a:t>
            </a:r>
            <a:r>
              <a:rPr lang="en-US" altLang="en-US" sz="2000" dirty="0" smtClean="0"/>
              <a:t>What </a:t>
            </a:r>
            <a:r>
              <a:rPr lang="en-US" altLang="en-US" sz="2000" dirty="0" smtClean="0">
                <a:solidFill>
                  <a:srgbClr val="FF0000"/>
                </a:solidFill>
              </a:rPr>
              <a:t>observations</a:t>
            </a:r>
            <a:r>
              <a:rPr lang="en-US" altLang="en-US" sz="2000" dirty="0" smtClean="0"/>
              <a:t> can be made about voltage gain?</a:t>
            </a:r>
          </a:p>
          <a:p>
            <a:pPr lvl="1" eaLnBrk="1" hangingPunct="1"/>
            <a:r>
              <a:rPr lang="en-US" altLang="en-US" sz="1800" b="1" dirty="0" smtClean="0">
                <a:solidFill>
                  <a:srgbClr val="008000"/>
                </a:solidFill>
              </a:rPr>
              <a:t>A: </a:t>
            </a:r>
            <a:r>
              <a:rPr lang="en-US" altLang="en-US" sz="1800" dirty="0" smtClean="0"/>
              <a:t>Gain is </a:t>
            </a:r>
            <a:r>
              <a:rPr lang="en-US" altLang="en-US" sz="1800" dirty="0" smtClean="0">
                <a:solidFill>
                  <a:srgbClr val="FF0000"/>
                </a:solidFill>
              </a:rPr>
              <a:t>negative</a:t>
            </a:r>
            <a:r>
              <a:rPr lang="en-US" altLang="en-US" sz="1800" dirty="0" smtClean="0"/>
              <a:t>.</a:t>
            </a:r>
          </a:p>
          <a:p>
            <a:pPr lvl="1" eaLnBrk="1" hangingPunct="1"/>
            <a:r>
              <a:rPr lang="en-US" altLang="en-US" sz="1800" b="1" dirty="0" smtClean="0">
                <a:solidFill>
                  <a:srgbClr val="008000"/>
                </a:solidFill>
              </a:rPr>
              <a:t>A: </a:t>
            </a:r>
            <a:r>
              <a:rPr lang="en-US" altLang="en-US" sz="1800" dirty="0" smtClean="0"/>
              <a:t>Gain is </a:t>
            </a:r>
            <a:r>
              <a:rPr lang="en-US" altLang="en-US" sz="1800" dirty="0" smtClean="0">
                <a:solidFill>
                  <a:srgbClr val="FF0000"/>
                </a:solidFill>
              </a:rPr>
              <a:t>proportional</a:t>
            </a:r>
            <a:r>
              <a:rPr lang="en-US" altLang="en-US" sz="1800" dirty="0" smtClean="0"/>
              <a:t> to:</a:t>
            </a:r>
          </a:p>
          <a:p>
            <a:pPr lvl="2" eaLnBrk="1" hangingPunct="1"/>
            <a:r>
              <a:rPr lang="en-US" altLang="en-US" sz="2000" dirty="0" smtClean="0"/>
              <a:t>load resistance (</a:t>
            </a:r>
            <a:r>
              <a:rPr lang="en-US" altLang="en-US" sz="2000" i="1" dirty="0" smtClean="0"/>
              <a:t>R</a:t>
            </a:r>
            <a:r>
              <a:rPr lang="en-US" altLang="en-US" sz="2000" i="1" baseline="-25000" dirty="0" smtClean="0"/>
              <a:t>D</a:t>
            </a:r>
            <a:r>
              <a:rPr lang="en-US" altLang="en-US" sz="2000" dirty="0" smtClean="0"/>
              <a:t>)</a:t>
            </a:r>
          </a:p>
          <a:p>
            <a:pPr lvl="2" eaLnBrk="1" hangingPunct="1"/>
            <a:r>
              <a:rPr lang="en-US" altLang="en-US" sz="2000" dirty="0" smtClean="0"/>
              <a:t>transistor conductance parameter (</a:t>
            </a:r>
            <a:r>
              <a:rPr lang="en-US" altLang="en-US" sz="2000" i="1" dirty="0" err="1" smtClean="0"/>
              <a:t>k</a:t>
            </a:r>
            <a:r>
              <a:rPr lang="en-US" altLang="en-US" sz="2000" i="1" baseline="-25000" dirty="0" err="1" smtClean="0"/>
              <a:t>n</a:t>
            </a:r>
            <a:r>
              <a:rPr lang="en-US" altLang="en-US" sz="2000" dirty="0" smtClean="0"/>
              <a:t>)</a:t>
            </a:r>
          </a:p>
          <a:p>
            <a:pPr lvl="2" eaLnBrk="1" hangingPunct="1"/>
            <a:r>
              <a:rPr lang="en-US" altLang="en-US" sz="2000" dirty="0" smtClean="0"/>
              <a:t>overdrive voltage (</a:t>
            </a:r>
            <a:r>
              <a:rPr lang="en-US" altLang="en-US" sz="2000" i="1" dirty="0" err="1" smtClean="0"/>
              <a:t>v</a:t>
            </a:r>
            <a:r>
              <a:rPr lang="en-US" altLang="en-US" sz="2000" i="1" baseline="-25000" dirty="0" err="1" smtClean="0"/>
              <a:t>OV</a:t>
            </a:r>
            <a:r>
              <a:rPr lang="en-US" altLang="en-US" sz="2000" dirty="0" smtClean="0"/>
              <a:t>)</a:t>
            </a:r>
          </a:p>
        </p:txBody>
      </p:sp>
      <p:graphicFrame>
        <p:nvGraphicFramePr>
          <p:cNvPr id="75782" name="Object 4"/>
          <p:cNvGraphicFramePr>
            <a:graphicFrameLocks noGrp="1" noChangeAspect="1"/>
          </p:cNvGraphicFramePr>
          <p:nvPr>
            <p:ph sz="half" idx="2"/>
            <p:extLst>
              <p:ext uri="{D42A27DB-BD31-4B8C-83A1-F6EECF244321}">
                <p14:modId xmlns:p14="http://schemas.microsoft.com/office/powerpoint/2010/main" val="3882513907"/>
              </p:ext>
            </p:extLst>
          </p:nvPr>
        </p:nvGraphicFramePr>
        <p:xfrm>
          <a:off x="4343444" y="2057400"/>
          <a:ext cx="4104808" cy="3546039"/>
        </p:xfrm>
        <a:graphic>
          <a:graphicData uri="http://schemas.openxmlformats.org/presentationml/2006/ole">
            <mc:AlternateContent xmlns:mc="http://schemas.openxmlformats.org/markup-compatibility/2006">
              <mc:Choice xmlns:v="urn:schemas-microsoft-com:vml" Requires="v">
                <p:oleObj spid="_x0000_s21548" name="Equation" r:id="rId3" imgW="2425700" imgH="2095500" progId="Equation.DSMT4">
                  <p:embed/>
                </p:oleObj>
              </mc:Choice>
              <mc:Fallback>
                <p:oleObj name="Equation" r:id="rId3" imgW="2425700" imgH="2095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44" y="2057400"/>
                        <a:ext cx="4104808" cy="3546039"/>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19</a:t>
            </a:fld>
            <a:endParaRPr lang="en-US" altLang="en-US"/>
          </a:p>
        </p:txBody>
      </p:sp>
      <p:sp>
        <p:nvSpPr>
          <p:cNvPr id="8" name="Rectangle 7"/>
          <p:cNvSpPr/>
          <p:nvPr/>
        </p:nvSpPr>
        <p:spPr>
          <a:xfrm>
            <a:off x="4168589" y="2205318"/>
            <a:ext cx="936824" cy="3398121"/>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168589" y="5283057"/>
            <a:ext cx="936823"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smtClean="0">
                <a:solidFill>
                  <a:srgbClr val="FF0000"/>
                </a:solidFill>
              </a:rPr>
              <a:t>(Eq. </a:t>
            </a:r>
            <a:r>
              <a:rPr lang="en-US" dirty="0" smtClean="0">
                <a:solidFill>
                  <a:srgbClr val="FF0000"/>
                </a:solidFill>
              </a:rPr>
              <a:t>10)</a:t>
            </a:r>
            <a:endParaRPr lang="en-US" dirty="0">
              <a:solidFill>
                <a:srgbClr val="FF0000"/>
              </a:solidFill>
            </a:endParaRPr>
          </a:p>
        </p:txBody>
      </p:sp>
    </p:spTree>
    <p:extLst>
      <p:ext uri="{BB962C8B-B14F-4D97-AF65-F5344CB8AC3E}">
        <p14:creationId xmlns:p14="http://schemas.microsoft.com/office/powerpoint/2010/main" val="2240947522"/>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pPr eaLnBrk="1" hangingPunct="1"/>
            <a:r>
              <a:rPr lang="en-US" altLang="en-US" sz="3200" smtClean="0"/>
              <a:t>Introduction</a:t>
            </a:r>
          </a:p>
        </p:txBody>
      </p:sp>
      <p:sp>
        <p:nvSpPr>
          <p:cNvPr id="4100" name="Rectangle 3"/>
          <p:cNvSpPr>
            <a:spLocks noGrp="1" noChangeArrowheads="1"/>
          </p:cNvSpPr>
          <p:nvPr>
            <p:ph idx="1"/>
          </p:nvPr>
        </p:nvSpPr>
        <p:spPr>
          <a:xfrm>
            <a:off x="1176865" y="2433917"/>
            <a:ext cx="6798735" cy="3778623"/>
          </a:xfrm>
        </p:spPr>
        <p:txBody>
          <a:bodyPr>
            <a:normAutofit/>
          </a:bodyPr>
          <a:lstStyle/>
          <a:p>
            <a:pPr marL="0" indent="0" eaLnBrk="1" hangingPunct="1">
              <a:buNone/>
            </a:pPr>
            <a:r>
              <a:rPr lang="en-US" altLang="en-US" sz="2000" b="1" dirty="0" smtClean="0"/>
              <a:t>IN THIS LECTURE WE WILL LEARN</a:t>
            </a:r>
          </a:p>
          <a:p>
            <a:pPr lvl="1"/>
            <a:r>
              <a:rPr lang="en-US" altLang="en-US" dirty="0"/>
              <a:t>How the </a:t>
            </a:r>
            <a:r>
              <a:rPr lang="en-US" altLang="en-US" dirty="0">
                <a:solidFill>
                  <a:srgbClr val="FF0000"/>
                </a:solidFill>
              </a:rPr>
              <a:t>transistor can be used to make an amplifier</a:t>
            </a:r>
            <a:r>
              <a:rPr lang="en-US" altLang="en-US" dirty="0"/>
              <a:t>, and how it can be used as a switch in digital circuits</a:t>
            </a:r>
            <a:r>
              <a:rPr lang="en-US" altLang="en-US" dirty="0" smtClean="0"/>
              <a:t>.</a:t>
            </a:r>
          </a:p>
          <a:p>
            <a:pPr lvl="1" eaLnBrk="1" hangingPunct="1"/>
            <a:r>
              <a:rPr lang="en-US" altLang="en-US" dirty="0" smtClean="0"/>
              <a:t>How to </a:t>
            </a:r>
            <a:r>
              <a:rPr lang="en-US" altLang="en-US" dirty="0" smtClean="0">
                <a:solidFill>
                  <a:srgbClr val="FF0000"/>
                </a:solidFill>
              </a:rPr>
              <a:t>obtain linear amplification</a:t>
            </a:r>
            <a:r>
              <a:rPr lang="en-US" altLang="en-US" dirty="0" smtClean="0"/>
              <a:t> from the fundamentally nonlinear MOS transistor.</a:t>
            </a:r>
          </a:p>
        </p:txBody>
      </p:sp>
      <p:sp>
        <p:nvSpPr>
          <p:cNvPr id="2" name="Date Placeholder 1"/>
          <p:cNvSpPr>
            <a:spLocks noGrp="1"/>
          </p:cNvSpPr>
          <p:nvPr>
            <p:ph type="dt" sz="half" idx="10"/>
          </p:nvPr>
        </p:nvSpPr>
        <p:spPr/>
        <p:txBody>
          <a:bodyPr/>
          <a:lstStyle/>
          <a:p>
            <a:fld id="{B04A59D8-D082-40DB-8A73-01037A304115}"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2</a:t>
            </a:fld>
            <a:endParaRPr lang="en-US"/>
          </a:p>
        </p:txBody>
      </p:sp>
    </p:spTree>
    <p:extLst>
      <p:ext uri="{BB962C8B-B14F-4D97-AF65-F5344CB8AC3E}">
        <p14:creationId xmlns:p14="http://schemas.microsoft.com/office/powerpoint/2010/main" val="3912965695"/>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2"/>
          <p:cNvSpPr>
            <a:spLocks noGrp="1" noChangeArrowheads="1"/>
          </p:cNvSpPr>
          <p:nvPr>
            <p:ph type="title"/>
          </p:nvPr>
        </p:nvSpPr>
        <p:spPr>
          <a:xfrm>
            <a:off x="838200" y="152400"/>
            <a:ext cx="6598024" cy="1295400"/>
          </a:xfrm>
        </p:spPr>
        <p:txBody>
          <a:bodyPr/>
          <a:lstStyle/>
          <a:p>
            <a:pPr eaLnBrk="1" hangingPunct="1"/>
            <a:r>
              <a:rPr lang="en-US" altLang="en-US" sz="3200" b="0" dirty="0" smtClean="0"/>
              <a:t>4.4.</a:t>
            </a:r>
            <a:r>
              <a:rPr lang="en-US" altLang="en-US" sz="3200" dirty="0" smtClean="0"/>
              <a:t> Small-Signal Gain</a:t>
            </a:r>
          </a:p>
        </p:txBody>
      </p:sp>
      <p:sp>
        <p:nvSpPr>
          <p:cNvPr id="76804" name="Rectangle 5"/>
          <p:cNvSpPr>
            <a:spLocks noGrp="1" noChangeArrowheads="1"/>
          </p:cNvSpPr>
          <p:nvPr>
            <p:ph type="body" sz="half" idx="1"/>
          </p:nvPr>
        </p:nvSpPr>
        <p:spPr>
          <a:xfrm>
            <a:off x="838200" y="2057400"/>
            <a:ext cx="4173064" cy="4038600"/>
          </a:xfrm>
        </p:spPr>
        <p:txBody>
          <a:bodyPr>
            <a:normAutofit/>
          </a:bodyPr>
          <a:lstStyle/>
          <a:p>
            <a:pPr eaLnBrk="1" hangingPunct="1"/>
            <a:r>
              <a:rPr lang="en-US" altLang="en-US" dirty="0" smtClean="0"/>
              <a:t>Equation (</a:t>
            </a:r>
            <a:r>
              <a:rPr lang="en-US" altLang="en-US" dirty="0" smtClean="0"/>
              <a:t>11) </a:t>
            </a:r>
            <a:r>
              <a:rPr lang="en-US" altLang="en-US" dirty="0" smtClean="0"/>
              <a:t>is </a:t>
            </a:r>
            <a:r>
              <a:rPr lang="en-US" altLang="en-US" dirty="0" smtClean="0">
                <a:solidFill>
                  <a:srgbClr val="FF0000"/>
                </a:solidFill>
              </a:rPr>
              <a:t>another version of (</a:t>
            </a:r>
            <a:r>
              <a:rPr lang="en-US" altLang="en-US" dirty="0" smtClean="0">
                <a:solidFill>
                  <a:srgbClr val="FF0000"/>
                </a:solidFill>
              </a:rPr>
              <a:t>10)</a:t>
            </a:r>
            <a:r>
              <a:rPr lang="en-US" altLang="en-US" dirty="0" smtClean="0"/>
              <a:t>.</a:t>
            </a:r>
            <a:endParaRPr lang="en-US" altLang="en-US" dirty="0" smtClean="0"/>
          </a:p>
          <a:p>
            <a:pPr eaLnBrk="1" hangingPunct="1"/>
            <a:r>
              <a:rPr lang="en-US" altLang="en-US" dirty="0" smtClean="0"/>
              <a:t>It demonstrates that gain is </a:t>
            </a:r>
            <a:r>
              <a:rPr lang="en-US" altLang="en-US" dirty="0" smtClean="0">
                <a:solidFill>
                  <a:srgbClr val="FF0000"/>
                </a:solidFill>
              </a:rPr>
              <a:t>ratio</a:t>
            </a:r>
            <a:r>
              <a:rPr lang="en-US" altLang="en-US" dirty="0" smtClean="0"/>
              <a:t> of:</a:t>
            </a:r>
          </a:p>
          <a:p>
            <a:pPr lvl="1" eaLnBrk="1" hangingPunct="1"/>
            <a:r>
              <a:rPr lang="en-US" altLang="en-US" sz="2400" dirty="0" smtClean="0"/>
              <a:t>voltage drop across </a:t>
            </a:r>
            <a:r>
              <a:rPr lang="en-US" altLang="en-US" sz="2400" i="1" dirty="0" smtClean="0"/>
              <a:t>R</a:t>
            </a:r>
            <a:r>
              <a:rPr lang="en-US" altLang="en-US" sz="2400" i="1" baseline="-25000" dirty="0" smtClean="0"/>
              <a:t>D</a:t>
            </a:r>
          </a:p>
          <a:p>
            <a:pPr lvl="1" eaLnBrk="1" hangingPunct="1"/>
            <a:r>
              <a:rPr lang="en-US" altLang="en-US" sz="2400" dirty="0" smtClean="0"/>
              <a:t>half of over voltage</a:t>
            </a:r>
          </a:p>
        </p:txBody>
      </p:sp>
      <p:graphicFrame>
        <p:nvGraphicFramePr>
          <p:cNvPr id="76805" name="Object 8"/>
          <p:cNvGraphicFramePr>
            <a:graphicFrameLocks noGrp="1" noChangeAspect="1"/>
          </p:cNvGraphicFramePr>
          <p:nvPr>
            <p:ph sz="half" idx="2"/>
            <p:extLst>
              <p:ext uri="{D42A27DB-BD31-4B8C-83A1-F6EECF244321}">
                <p14:modId xmlns:p14="http://schemas.microsoft.com/office/powerpoint/2010/main" val="2311868160"/>
              </p:ext>
            </p:extLst>
          </p:nvPr>
        </p:nvGraphicFramePr>
        <p:xfrm>
          <a:off x="5340864" y="3478678"/>
          <a:ext cx="2429527" cy="1738779"/>
        </p:xfrm>
        <a:graphic>
          <a:graphicData uri="http://schemas.openxmlformats.org/presentationml/2006/ole">
            <mc:AlternateContent xmlns:mc="http://schemas.openxmlformats.org/markup-compatibility/2006">
              <mc:Choice xmlns:v="urn:schemas-microsoft-com:vml" Requires="v">
                <p:oleObj spid="_x0000_s22568" name="Equation" r:id="rId3" imgW="1295400" imgH="927100" progId="Equation.DSMT4">
                  <p:embed/>
                </p:oleObj>
              </mc:Choice>
              <mc:Fallback>
                <p:oleObj name="Equation" r:id="rId3" imgW="1295400" imgH="927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40864" y="3478678"/>
                        <a:ext cx="2429527" cy="1738779"/>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20</a:t>
            </a:fld>
            <a:endParaRPr lang="en-US" altLang="en-US"/>
          </a:p>
        </p:txBody>
      </p:sp>
      <p:sp>
        <p:nvSpPr>
          <p:cNvPr id="6" name="Rectangle 5"/>
          <p:cNvSpPr/>
          <p:nvPr/>
        </p:nvSpPr>
        <p:spPr>
          <a:xfrm>
            <a:off x="5011264" y="3375212"/>
            <a:ext cx="1219200" cy="1842245"/>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222685" y="4660330"/>
            <a:ext cx="1007779"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smtClean="0">
                <a:solidFill>
                  <a:srgbClr val="FF0000"/>
                </a:solidFill>
              </a:rPr>
              <a:t>(Eq. </a:t>
            </a:r>
            <a:r>
              <a:rPr lang="en-US" dirty="0" smtClean="0">
                <a:solidFill>
                  <a:srgbClr val="FF0000"/>
                </a:solidFill>
              </a:rPr>
              <a:t>11)</a:t>
            </a:r>
            <a:endParaRPr lang="en-US" dirty="0">
              <a:solidFill>
                <a:srgbClr val="FF0000"/>
              </a:solidFill>
            </a:endParaRPr>
          </a:p>
        </p:txBody>
      </p:sp>
    </p:spTree>
    <p:extLst>
      <p:ext uri="{BB962C8B-B14F-4D97-AF65-F5344CB8AC3E}">
        <p14:creationId xmlns:p14="http://schemas.microsoft.com/office/powerpoint/2010/main" val="3641286764"/>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B2E717-5FE5-4C14-91E4-BF701C304353}"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21</a:t>
            </a:fld>
            <a:endParaRPr lang="en-US"/>
          </a:p>
        </p:txBody>
      </p:sp>
      <p:sp>
        <p:nvSpPr>
          <p:cNvPr id="78851" name="Rectangle 2"/>
          <p:cNvSpPr>
            <a:spLocks noGrp="1" noChangeArrowheads="1"/>
          </p:cNvSpPr>
          <p:nvPr>
            <p:ph type="title" idx="4294967295"/>
          </p:nvPr>
        </p:nvSpPr>
        <p:spPr>
          <a:xfrm>
            <a:off x="1176339" y="467520"/>
            <a:ext cx="6799262" cy="1303337"/>
          </a:xfrm>
        </p:spPr>
        <p:txBody>
          <a:bodyPr/>
          <a:lstStyle/>
          <a:p>
            <a:pPr eaLnBrk="1" hangingPunct="1"/>
            <a:r>
              <a:rPr lang="en-US" altLang="en-US" sz="3200" dirty="0" smtClean="0"/>
              <a:t>Example </a:t>
            </a:r>
            <a:r>
              <a:rPr lang="en-US" altLang="en-US" sz="3200" dirty="0" smtClean="0"/>
              <a:t>4: </a:t>
            </a:r>
            <a:r>
              <a:rPr lang="en-US" altLang="en-US" sz="3200" b="0" dirty="0" smtClean="0"/>
              <a:t>MOSFET Amplifier</a:t>
            </a:r>
          </a:p>
        </p:txBody>
      </p:sp>
      <p:sp>
        <p:nvSpPr>
          <p:cNvPr id="78852" name="Rectangle 3"/>
          <p:cNvSpPr>
            <a:spLocks noGrp="1" noChangeArrowheads="1"/>
          </p:cNvSpPr>
          <p:nvPr>
            <p:ph idx="4294967295"/>
          </p:nvPr>
        </p:nvSpPr>
        <p:spPr>
          <a:xfrm>
            <a:off x="726142" y="2003612"/>
            <a:ext cx="5522258" cy="4181288"/>
          </a:xfrm>
          <a:noFill/>
        </p:spPr>
        <p:txBody>
          <a:bodyPr>
            <a:normAutofit/>
          </a:bodyPr>
          <a:lstStyle/>
          <a:p>
            <a:pPr eaLnBrk="1" hangingPunct="1"/>
            <a:r>
              <a:rPr lang="en-US" altLang="en-US" sz="2000" b="1" dirty="0" smtClean="0">
                <a:solidFill>
                  <a:srgbClr val="FF0000"/>
                </a:solidFill>
              </a:rPr>
              <a:t>Problem Statement:</a:t>
            </a:r>
            <a:r>
              <a:rPr lang="en-US" altLang="en-US" sz="2000" dirty="0" smtClean="0"/>
              <a:t> Consider the amplifier circuit shown in Figure 29.  The transistor is specified to have </a:t>
            </a:r>
            <a:r>
              <a:rPr lang="en-US" altLang="en-US" sz="2000" i="1" dirty="0" err="1" smtClean="0"/>
              <a:t>V</a:t>
            </a:r>
            <a:r>
              <a:rPr lang="en-US" altLang="en-US" sz="2000" i="1" baseline="-25000" dirty="0" err="1" smtClean="0"/>
              <a:t>t</a:t>
            </a:r>
            <a:r>
              <a:rPr lang="en-US" altLang="en-US" sz="2000" dirty="0" smtClean="0"/>
              <a:t> = 0.4</a:t>
            </a:r>
            <a:r>
              <a:rPr lang="en-US" altLang="en-US" sz="2000" i="1" dirty="0" smtClean="0">
                <a:solidFill>
                  <a:srgbClr val="FF0000"/>
                </a:solidFill>
              </a:rPr>
              <a:t>V</a:t>
            </a:r>
            <a:r>
              <a:rPr lang="en-US" altLang="en-US" sz="2000" dirty="0" smtClean="0"/>
              <a:t>, </a:t>
            </a:r>
            <a:r>
              <a:rPr lang="en-US" altLang="en-US" sz="2000" i="1" dirty="0" err="1" smtClean="0"/>
              <a:t>k</a:t>
            </a:r>
            <a:r>
              <a:rPr lang="en-US" altLang="en-US" sz="2000" baseline="30000" dirty="0" err="1" smtClean="0"/>
              <a:t>’</a:t>
            </a:r>
            <a:r>
              <a:rPr lang="en-US" altLang="en-US" sz="2000" i="1" baseline="-25000" dirty="0" err="1" smtClean="0"/>
              <a:t>n</a:t>
            </a:r>
            <a:r>
              <a:rPr lang="en-US" altLang="en-US" sz="2000" dirty="0" smtClean="0"/>
              <a:t> = 0.4</a:t>
            </a:r>
            <a:r>
              <a:rPr lang="en-US" altLang="en-US" sz="2000" i="1" dirty="0" smtClean="0">
                <a:solidFill>
                  <a:srgbClr val="FF0000"/>
                </a:solidFill>
              </a:rPr>
              <a:t>mA</a:t>
            </a:r>
            <a:r>
              <a:rPr lang="en-US" altLang="en-US" sz="2000" dirty="0" smtClean="0">
                <a:solidFill>
                  <a:srgbClr val="FF0000"/>
                </a:solidFill>
              </a:rPr>
              <a:t>/</a:t>
            </a:r>
            <a:r>
              <a:rPr lang="en-US" altLang="en-US" sz="2000" i="1" dirty="0" smtClean="0">
                <a:solidFill>
                  <a:srgbClr val="FF0000"/>
                </a:solidFill>
              </a:rPr>
              <a:t>V</a:t>
            </a:r>
            <a:r>
              <a:rPr lang="en-US" altLang="en-US" sz="2000" baseline="30000" dirty="0" smtClean="0">
                <a:solidFill>
                  <a:srgbClr val="FF0000"/>
                </a:solidFill>
              </a:rPr>
              <a:t>2</a:t>
            </a:r>
            <a:r>
              <a:rPr lang="en-US" altLang="en-US" sz="2000" dirty="0" smtClean="0"/>
              <a:t>, </a:t>
            </a:r>
            <a:r>
              <a:rPr lang="en-US" altLang="en-US" sz="2000" i="1" dirty="0" smtClean="0"/>
              <a:t>W</a:t>
            </a:r>
            <a:r>
              <a:rPr lang="en-US" altLang="en-US" sz="2000" dirty="0" smtClean="0"/>
              <a:t>/</a:t>
            </a:r>
            <a:r>
              <a:rPr lang="en-US" altLang="en-US" sz="2000" i="1" dirty="0" smtClean="0"/>
              <a:t>L</a:t>
            </a:r>
            <a:r>
              <a:rPr lang="en-US" altLang="en-US" sz="2000" dirty="0" smtClean="0"/>
              <a:t> = 10, and </a:t>
            </a:r>
            <a:r>
              <a:rPr lang="en-US" altLang="en-US" sz="2000" i="1" dirty="0" smtClean="0">
                <a:latin typeface="Symbol" panose="05050102010706020507" pitchFamily="18" charset="2"/>
              </a:rPr>
              <a:t>l</a:t>
            </a:r>
            <a:r>
              <a:rPr lang="en-US" altLang="en-US" sz="2000" dirty="0" smtClean="0"/>
              <a:t> = 0.  Also, let </a:t>
            </a:r>
            <a:r>
              <a:rPr lang="en-US" altLang="en-US" sz="2000" i="1" dirty="0" smtClean="0"/>
              <a:t>V</a:t>
            </a:r>
            <a:r>
              <a:rPr lang="en-US" altLang="en-US" sz="2000" i="1" baseline="-25000" dirty="0" smtClean="0"/>
              <a:t>DD</a:t>
            </a:r>
            <a:r>
              <a:rPr lang="en-US" altLang="en-US" sz="2000" dirty="0" smtClean="0"/>
              <a:t> = 1.8</a:t>
            </a:r>
            <a:r>
              <a:rPr lang="en-US" altLang="en-US" sz="2000" i="1" dirty="0" smtClean="0">
                <a:solidFill>
                  <a:srgbClr val="FF0000"/>
                </a:solidFill>
              </a:rPr>
              <a:t>V</a:t>
            </a:r>
            <a:r>
              <a:rPr lang="en-US" altLang="en-US" sz="2000" dirty="0" smtClean="0"/>
              <a:t>, </a:t>
            </a:r>
            <a:r>
              <a:rPr lang="en-US" altLang="en-US" sz="2000" i="1" dirty="0" smtClean="0"/>
              <a:t>R</a:t>
            </a:r>
            <a:r>
              <a:rPr lang="en-US" altLang="en-US" sz="2000" i="1" baseline="-25000" dirty="0" smtClean="0"/>
              <a:t>D</a:t>
            </a:r>
            <a:r>
              <a:rPr lang="en-US" altLang="en-US" sz="2000" dirty="0" smtClean="0"/>
              <a:t> = 17.5</a:t>
            </a:r>
            <a:r>
              <a:rPr lang="en-US" altLang="en-US" sz="2000" i="1" dirty="0" smtClean="0">
                <a:solidFill>
                  <a:srgbClr val="FF0000"/>
                </a:solidFill>
              </a:rPr>
              <a:t>kOhms</a:t>
            </a:r>
            <a:r>
              <a:rPr lang="en-US" altLang="en-US" sz="2000" dirty="0" smtClean="0"/>
              <a:t>, and </a:t>
            </a:r>
            <a:r>
              <a:rPr lang="en-US" altLang="en-US" sz="2000" i="1" dirty="0" smtClean="0"/>
              <a:t>V</a:t>
            </a:r>
            <a:r>
              <a:rPr lang="en-US" altLang="en-US" sz="2000" i="1" baseline="-25000" dirty="0" smtClean="0"/>
              <a:t>GS</a:t>
            </a:r>
            <a:r>
              <a:rPr lang="en-US" altLang="en-US" sz="2000" dirty="0" smtClean="0"/>
              <a:t> = 0.6</a:t>
            </a:r>
            <a:r>
              <a:rPr lang="en-US" altLang="en-US" sz="2000" i="1" dirty="0" smtClean="0">
                <a:solidFill>
                  <a:srgbClr val="FF0000"/>
                </a:solidFill>
              </a:rPr>
              <a:t>V</a:t>
            </a:r>
            <a:r>
              <a:rPr lang="en-US" altLang="en-US" sz="2000" dirty="0" smtClean="0"/>
              <a:t>.</a:t>
            </a:r>
          </a:p>
          <a:p>
            <a:pPr eaLnBrk="1" hangingPunct="1"/>
            <a:r>
              <a:rPr lang="en-US" altLang="en-US" sz="2000" b="1" dirty="0" smtClean="0">
                <a:solidFill>
                  <a:srgbClr val="FF0000"/>
                </a:solidFill>
              </a:rPr>
              <a:t>Q(a):</a:t>
            </a:r>
            <a:r>
              <a:rPr lang="en-US" altLang="en-US" sz="2000" dirty="0" smtClean="0"/>
              <a:t> For </a:t>
            </a:r>
            <a:r>
              <a:rPr lang="en-US" altLang="en-US" sz="2000" i="1" dirty="0" err="1" smtClean="0"/>
              <a:t>v</a:t>
            </a:r>
            <a:r>
              <a:rPr lang="en-US" altLang="en-US" sz="2000" i="1" baseline="-25000" dirty="0" err="1" smtClean="0"/>
              <a:t>gs</a:t>
            </a:r>
            <a:r>
              <a:rPr lang="en-US" altLang="en-US" sz="2000" dirty="0" smtClean="0"/>
              <a:t> = 0 (and hence </a:t>
            </a:r>
            <a:r>
              <a:rPr lang="en-US" altLang="en-US" sz="2000" i="1" dirty="0" err="1" smtClean="0"/>
              <a:t>v</a:t>
            </a:r>
            <a:r>
              <a:rPr lang="en-US" altLang="en-US" sz="2000" i="1" baseline="-25000" dirty="0" err="1" smtClean="0"/>
              <a:t>ds</a:t>
            </a:r>
            <a:r>
              <a:rPr lang="en-US" altLang="en-US" sz="2000" dirty="0" smtClean="0"/>
              <a:t> = 0), find </a:t>
            </a:r>
            <a:r>
              <a:rPr lang="en-US" altLang="en-US" sz="2000" i="1" dirty="0" smtClean="0"/>
              <a:t>V</a:t>
            </a:r>
            <a:r>
              <a:rPr lang="en-US" altLang="en-US" sz="2000" i="1" baseline="-25000" dirty="0" smtClean="0"/>
              <a:t>OV</a:t>
            </a:r>
            <a:r>
              <a:rPr lang="en-US" altLang="en-US" sz="2000" dirty="0" smtClean="0"/>
              <a:t>, </a:t>
            </a:r>
            <a:r>
              <a:rPr lang="en-US" altLang="en-US" sz="2000" i="1" dirty="0" smtClean="0"/>
              <a:t>I</a:t>
            </a:r>
            <a:r>
              <a:rPr lang="en-US" altLang="en-US" sz="2000" i="1" baseline="-25000" dirty="0" smtClean="0"/>
              <a:t>D</a:t>
            </a:r>
            <a:r>
              <a:rPr lang="en-US" altLang="en-US" sz="2000" dirty="0" smtClean="0"/>
              <a:t>, </a:t>
            </a:r>
            <a:r>
              <a:rPr lang="en-US" altLang="en-US" sz="2000" i="1" dirty="0" smtClean="0"/>
              <a:t>V</a:t>
            </a:r>
            <a:r>
              <a:rPr lang="en-US" altLang="en-US" sz="2000" i="1" baseline="-25000" dirty="0" smtClean="0"/>
              <a:t>DS</a:t>
            </a:r>
            <a:r>
              <a:rPr lang="en-US" altLang="en-US" sz="2000" dirty="0" smtClean="0"/>
              <a:t>, and </a:t>
            </a:r>
            <a:r>
              <a:rPr lang="en-US" altLang="en-US" sz="2000" i="1" dirty="0" smtClean="0"/>
              <a:t>A</a:t>
            </a:r>
            <a:r>
              <a:rPr lang="en-US" altLang="en-US" sz="2000" i="1" baseline="-25000" dirty="0" smtClean="0"/>
              <a:t>v</a:t>
            </a:r>
            <a:r>
              <a:rPr lang="en-US" altLang="en-US" sz="2000" dirty="0" smtClean="0"/>
              <a:t>.</a:t>
            </a:r>
          </a:p>
          <a:p>
            <a:pPr eaLnBrk="1" hangingPunct="1"/>
            <a:r>
              <a:rPr lang="en-US" altLang="en-US" sz="2000" b="1" dirty="0" smtClean="0">
                <a:solidFill>
                  <a:srgbClr val="FF0000"/>
                </a:solidFill>
              </a:rPr>
              <a:t>Q(b):</a:t>
            </a:r>
            <a:r>
              <a:rPr lang="en-US" altLang="en-US" sz="2000" dirty="0" smtClean="0"/>
              <a:t> What is the maximum symmetrical signal swing allowed at the drain?  Hence, find the maximum allowable amplitude of a sinusoidal </a:t>
            </a:r>
            <a:r>
              <a:rPr lang="en-US" altLang="en-US" sz="2000" i="1" dirty="0" err="1" smtClean="0"/>
              <a:t>v</a:t>
            </a:r>
            <a:r>
              <a:rPr lang="en-US" altLang="en-US" sz="2000" i="1" baseline="-25000" dirty="0" err="1" smtClean="0"/>
              <a:t>gs</a:t>
            </a:r>
            <a:r>
              <a:rPr lang="en-US" altLang="en-US" sz="2000" dirty="0" smtClean="0"/>
              <a:t>.</a:t>
            </a:r>
          </a:p>
        </p:txBody>
      </p:sp>
      <p:pic>
        <p:nvPicPr>
          <p:cNvPr id="788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2200" y="2460625"/>
            <a:ext cx="2632075"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2807032"/>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22</a:t>
            </a:fld>
            <a:endParaRPr lang="en-US"/>
          </a:p>
        </p:txBody>
      </p:sp>
      <p:sp>
        <p:nvSpPr>
          <p:cNvPr id="2" name="Title 1"/>
          <p:cNvSpPr>
            <a:spLocks noGrp="1"/>
          </p:cNvSpPr>
          <p:nvPr>
            <p:ph type="title" idx="4294967295"/>
          </p:nvPr>
        </p:nvSpPr>
        <p:spPr>
          <a:xfrm>
            <a:off x="1176339" y="512576"/>
            <a:ext cx="6799262" cy="1303337"/>
          </a:xfrm>
        </p:spPr>
        <p:txBody>
          <a:bodyPr/>
          <a:lstStyle/>
          <a:p>
            <a:r>
              <a:rPr lang="en-US" altLang="en-US" dirty="0"/>
              <a:t>Example </a:t>
            </a:r>
            <a:r>
              <a:rPr lang="en-US" altLang="en-US" dirty="0"/>
              <a:t>4</a:t>
            </a:r>
            <a:r>
              <a:rPr lang="en-US" altLang="en-US" dirty="0" smtClean="0"/>
              <a:t> </a:t>
            </a:r>
            <a:r>
              <a:rPr lang="en-US" altLang="en-US" dirty="0"/>
              <a:t>– </a:t>
            </a:r>
            <a:r>
              <a:rPr lang="en-US" altLang="en-US" dirty="0" smtClean="0"/>
              <a:t>Sol</a:t>
            </a:r>
            <a:endParaRPr lang="en-US" dirty="0"/>
          </a:p>
        </p:txBody>
      </p:sp>
      <p:pic>
        <p:nvPicPr>
          <p:cNvPr id="6" name="Picture 5"/>
          <p:cNvPicPr>
            <a:picLocks noChangeAspect="1"/>
          </p:cNvPicPr>
          <p:nvPr/>
        </p:nvPicPr>
        <p:blipFill>
          <a:blip r:embed="rId2"/>
          <a:stretch>
            <a:fillRect/>
          </a:stretch>
        </p:blipFill>
        <p:spPr>
          <a:xfrm>
            <a:off x="655544" y="1670283"/>
            <a:ext cx="7459158" cy="2283151"/>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28649" y="4008457"/>
                <a:ext cx="7627845" cy="523220"/>
              </a:xfrm>
              <a:prstGeom prst="rect">
                <a:avLst/>
              </a:prstGeom>
            </p:spPr>
            <p:txBody>
              <a:bodyPr wrap="square">
                <a:spAutoFit/>
              </a:bodyPr>
              <a:lstStyle/>
              <a:p>
                <a:r>
                  <a:rPr lang="en-US" sz="1400" dirty="0" smtClean="0">
                    <a:latin typeface="TimesNewRoman"/>
                  </a:rPr>
                  <a:t>Since </a:t>
                </a:r>
                <a14:m>
                  <m:oMath xmlns:m="http://schemas.openxmlformats.org/officeDocument/2006/math">
                    <m:sSub>
                      <m:sSubPr>
                        <m:ctrlPr>
                          <a:rPr lang="en-US" sz="1400" i="1" smtClean="0">
                            <a:latin typeface="Cambria Math" panose="02040503050406030204" pitchFamily="18" charset="0"/>
                          </a:rPr>
                        </m:ctrlPr>
                      </m:sSubPr>
                      <m:e>
                        <m:r>
                          <a:rPr lang="en-US" sz="1400" b="0" i="1" smtClean="0">
                            <a:latin typeface="Cambria Math" panose="02040503050406030204" pitchFamily="18" charset="0"/>
                          </a:rPr>
                          <m:t>𝑉</m:t>
                        </m:r>
                      </m:e>
                      <m:sub>
                        <m:r>
                          <a:rPr lang="en-US" sz="1400" b="0" i="1" smtClean="0">
                            <a:latin typeface="Cambria Math" panose="02040503050406030204" pitchFamily="18" charset="0"/>
                          </a:rPr>
                          <m:t>𝐷𝑆</m:t>
                        </m:r>
                      </m:sub>
                    </m:sSub>
                  </m:oMath>
                </a14:m>
                <a:r>
                  <a:rPr lang="en-US" sz="1400" dirty="0" smtClean="0">
                    <a:latin typeface="TimesNewRoman"/>
                  </a:rPr>
                  <a:t> is </a:t>
                </a:r>
                <a:r>
                  <a:rPr lang="en-US" sz="1400" dirty="0">
                    <a:latin typeface="TimesNewRoman"/>
                  </a:rPr>
                  <a:t>greater than </a:t>
                </a:r>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b="0" i="1" smtClean="0">
                            <a:latin typeface="Cambria Math" panose="02040503050406030204" pitchFamily="18" charset="0"/>
                          </a:rPr>
                          <m:t>𝑂𝑉</m:t>
                        </m:r>
                      </m:sub>
                    </m:sSub>
                  </m:oMath>
                </a14:m>
                <a:r>
                  <a:rPr lang="en-US" sz="1400" dirty="0" smtClean="0">
                    <a:latin typeface="TimesNewRoman"/>
                  </a:rPr>
                  <a:t>, </a:t>
                </a:r>
                <a:r>
                  <a:rPr lang="en-US" sz="1400" dirty="0">
                    <a:latin typeface="TimesNewRoman"/>
                  </a:rPr>
                  <a:t>the transistor is indeed operating in saturation. The voltage </a:t>
                </a:r>
                <a:r>
                  <a:rPr lang="en-US" sz="1400" dirty="0" smtClean="0">
                    <a:latin typeface="TimesNewRoman"/>
                  </a:rPr>
                  <a:t>gain is given by</a:t>
                </a:r>
                <a:endParaRPr lang="en-US" sz="1400" dirty="0"/>
              </a:p>
            </p:txBody>
          </p:sp>
        </mc:Choice>
        <mc:Fallback>
          <p:sp>
            <p:nvSpPr>
              <p:cNvPr id="7" name="Rectangle 6"/>
              <p:cNvSpPr>
                <a:spLocks noRot="1" noChangeAspect="1" noMove="1" noResize="1" noEditPoints="1" noAdjustHandles="1" noChangeArrowheads="1" noChangeShapeType="1" noTextEdit="1"/>
              </p:cNvSpPr>
              <p:nvPr/>
            </p:nvSpPr>
            <p:spPr>
              <a:xfrm>
                <a:off x="628649" y="4008457"/>
                <a:ext cx="7627845" cy="523220"/>
              </a:xfrm>
              <a:prstGeom prst="rect">
                <a:avLst/>
              </a:prstGeom>
              <a:blipFill rotWithShape="0">
                <a:blip r:embed="rId3"/>
                <a:stretch>
                  <a:fillRect l="-240" t="-2353" b="-10588"/>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628649" y="4538382"/>
            <a:ext cx="7498080" cy="1463040"/>
          </a:xfrm>
          <a:prstGeom prst="rect">
            <a:avLst/>
          </a:prstGeom>
        </p:spPr>
      </p:pic>
    </p:spTree>
    <p:extLst>
      <p:ext uri="{BB962C8B-B14F-4D97-AF65-F5344CB8AC3E}">
        <p14:creationId xmlns:p14="http://schemas.microsoft.com/office/powerpoint/2010/main" val="380944166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a:t>
            </a:r>
            <a:r>
              <a:rPr lang="en-US" altLang="en-US" dirty="0"/>
              <a:t>4</a:t>
            </a:r>
            <a:r>
              <a:rPr lang="en-US" altLang="en-US" dirty="0" smtClean="0"/>
              <a:t> </a:t>
            </a:r>
            <a:r>
              <a:rPr lang="en-US" altLang="en-US" dirty="0"/>
              <a:t>– Sol, Cont.</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23</a:t>
            </a:fld>
            <a:endParaRPr lang="en-US"/>
          </a:p>
        </p:txBody>
      </p:sp>
      <p:pic>
        <p:nvPicPr>
          <p:cNvPr id="6" name="Picture 5"/>
          <p:cNvPicPr>
            <a:picLocks noChangeAspect="1"/>
          </p:cNvPicPr>
          <p:nvPr/>
        </p:nvPicPr>
        <p:blipFill>
          <a:blip r:embed="rId2"/>
          <a:stretch>
            <a:fillRect/>
          </a:stretch>
        </p:blipFill>
        <p:spPr>
          <a:xfrm>
            <a:off x="628650" y="2614936"/>
            <a:ext cx="7886700" cy="1741351"/>
          </a:xfrm>
          <a:prstGeom prst="rect">
            <a:avLst/>
          </a:prstGeom>
        </p:spPr>
      </p:pic>
      <p:sp>
        <p:nvSpPr>
          <p:cNvPr id="7" name="Rectangle 6"/>
          <p:cNvSpPr/>
          <p:nvPr/>
        </p:nvSpPr>
        <p:spPr>
          <a:xfrm>
            <a:off x="4948518" y="3980325"/>
            <a:ext cx="2420470" cy="362515"/>
          </a:xfrm>
          <a:prstGeom prst="rect">
            <a:avLst/>
          </a:prstGeom>
          <a:solidFill>
            <a:srgbClr val="D1F1FF"/>
          </a:solidFill>
          <a:ln>
            <a:solidFill>
              <a:srgbClr val="D1F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12869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5" name="Picture 4" descr="se05F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252663"/>
            <a:ext cx="434975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7" name="Rectangle 2"/>
          <p:cNvSpPr>
            <a:spLocks noGrp="1" noChangeArrowheads="1"/>
          </p:cNvSpPr>
          <p:nvPr>
            <p:ph type="title"/>
          </p:nvPr>
        </p:nvSpPr>
        <p:spPr>
          <a:xfrm>
            <a:off x="456859" y="533400"/>
            <a:ext cx="4199965" cy="1295400"/>
          </a:xfrm>
        </p:spPr>
        <p:txBody>
          <a:bodyPr>
            <a:normAutofit fontScale="90000"/>
          </a:bodyPr>
          <a:lstStyle/>
          <a:p>
            <a:pPr eaLnBrk="1" hangingPunct="1"/>
            <a:r>
              <a:rPr lang="en-US" altLang="en-US" sz="3200" b="0" dirty="0" smtClean="0"/>
              <a:t>4.5.</a:t>
            </a:r>
            <a:r>
              <a:rPr lang="en-US" altLang="en-US" sz="3200" dirty="0" smtClean="0"/>
              <a:t> Determining the VTC via Graphical Analysis</a:t>
            </a:r>
          </a:p>
        </p:txBody>
      </p:sp>
      <p:sp>
        <p:nvSpPr>
          <p:cNvPr id="79878" name="Rectangle 6"/>
          <p:cNvSpPr>
            <a:spLocks noGrp="1" noChangeArrowheads="1"/>
          </p:cNvSpPr>
          <p:nvPr>
            <p:ph type="body" sz="half" idx="1"/>
          </p:nvPr>
        </p:nvSpPr>
        <p:spPr>
          <a:xfrm>
            <a:off x="578224" y="2057400"/>
            <a:ext cx="3957236" cy="4038600"/>
          </a:xfrm>
        </p:spPr>
        <p:txBody>
          <a:bodyPr>
            <a:normAutofit/>
          </a:bodyPr>
          <a:lstStyle/>
          <a:p>
            <a:pPr eaLnBrk="1" hangingPunct="1"/>
            <a:r>
              <a:rPr lang="en-US" altLang="en-US" sz="2000" dirty="0" smtClean="0">
                <a:solidFill>
                  <a:srgbClr val="FF0000"/>
                </a:solidFill>
              </a:rPr>
              <a:t>Graphical method</a:t>
            </a:r>
            <a:r>
              <a:rPr lang="en-US" altLang="en-US" sz="2000" dirty="0" smtClean="0"/>
              <a:t> for determining VTC is shown in </a:t>
            </a:r>
            <a:r>
              <a:rPr lang="en-US" altLang="en-US" sz="2000" dirty="0" smtClean="0">
                <a:solidFill>
                  <a:srgbClr val="FF0000"/>
                </a:solidFill>
              </a:rPr>
              <a:t>Figure 31</a:t>
            </a:r>
          </a:p>
          <a:p>
            <a:pPr eaLnBrk="1" hangingPunct="1"/>
            <a:r>
              <a:rPr lang="en-US" altLang="en-US" sz="2000" dirty="0" smtClean="0"/>
              <a:t>Rarely used in practice, b/c </a:t>
            </a:r>
            <a:r>
              <a:rPr lang="en-US" altLang="en-US" sz="2000" dirty="0" smtClean="0">
                <a:solidFill>
                  <a:srgbClr val="FF0000"/>
                </a:solidFill>
              </a:rPr>
              <a:t>difficult to draw </a:t>
            </a:r>
            <a:r>
              <a:rPr lang="en-US" altLang="en-US" sz="2000" i="1" dirty="0" smtClean="0">
                <a:solidFill>
                  <a:srgbClr val="FF0000"/>
                </a:solidFill>
              </a:rPr>
              <a:t>vi</a:t>
            </a:r>
            <a:r>
              <a:rPr lang="en-US" altLang="en-US" sz="2000" dirty="0" smtClean="0">
                <a:solidFill>
                  <a:srgbClr val="FF0000"/>
                </a:solidFill>
              </a:rPr>
              <a:t>-relationship.</a:t>
            </a:r>
          </a:p>
          <a:p>
            <a:pPr eaLnBrk="1" hangingPunct="1"/>
            <a:r>
              <a:rPr lang="en-US" altLang="en-US" sz="2000" dirty="0" smtClean="0"/>
              <a:t>Based on observation that, for each value of </a:t>
            </a:r>
            <a:r>
              <a:rPr lang="en-US" altLang="en-US" sz="2000" i="1" dirty="0" err="1" smtClean="0"/>
              <a:t>v</a:t>
            </a:r>
            <a:r>
              <a:rPr lang="en-US" altLang="en-US" sz="2000" i="1" baseline="-25000" dirty="0" err="1" smtClean="0"/>
              <a:t>GS</a:t>
            </a:r>
            <a:r>
              <a:rPr lang="en-US" altLang="en-US" sz="2000" dirty="0" smtClean="0"/>
              <a:t>, circuit will </a:t>
            </a:r>
            <a:r>
              <a:rPr lang="en-US" altLang="en-US" sz="2000" dirty="0" smtClean="0">
                <a:solidFill>
                  <a:srgbClr val="FF0000"/>
                </a:solidFill>
              </a:rPr>
              <a:t>operate at intersection of </a:t>
            </a:r>
            <a:r>
              <a:rPr lang="en-US" altLang="en-US" sz="2000" i="1" dirty="0" err="1" smtClean="0">
                <a:solidFill>
                  <a:srgbClr val="FF0000"/>
                </a:solidFill>
              </a:rPr>
              <a:t>i</a:t>
            </a:r>
            <a:r>
              <a:rPr lang="en-US" altLang="en-US" sz="2000" i="1" baseline="-25000" dirty="0" err="1" smtClean="0">
                <a:solidFill>
                  <a:srgbClr val="FF0000"/>
                </a:solidFill>
              </a:rPr>
              <a:t>D</a:t>
            </a:r>
            <a:r>
              <a:rPr lang="en-US" altLang="en-US" sz="2000" dirty="0" smtClean="0">
                <a:solidFill>
                  <a:srgbClr val="FF0000"/>
                </a:solidFill>
              </a:rPr>
              <a:t> and </a:t>
            </a:r>
            <a:r>
              <a:rPr lang="en-US" altLang="en-US" sz="2000" i="1" dirty="0" err="1" smtClean="0">
                <a:solidFill>
                  <a:srgbClr val="FF0000"/>
                </a:solidFill>
              </a:rPr>
              <a:t>v</a:t>
            </a:r>
            <a:r>
              <a:rPr lang="en-US" altLang="en-US" sz="2000" i="1" baseline="-25000" dirty="0" err="1" smtClean="0">
                <a:solidFill>
                  <a:srgbClr val="FF0000"/>
                </a:solidFill>
              </a:rPr>
              <a:t>DS</a:t>
            </a:r>
            <a:r>
              <a:rPr lang="en-US" altLang="en-US" sz="2000" i="1" dirty="0" smtClean="0">
                <a:solidFill>
                  <a:srgbClr val="FF0000"/>
                </a:solidFill>
              </a:rPr>
              <a:t>.</a:t>
            </a:r>
            <a:endParaRPr lang="en-US" altLang="en-US" sz="2000" dirty="0" smtClean="0">
              <a:solidFill>
                <a:srgbClr val="FF0000"/>
              </a:solidFill>
            </a:endParaRPr>
          </a:p>
        </p:txBody>
      </p:sp>
      <p:graphicFrame>
        <p:nvGraphicFramePr>
          <p:cNvPr id="79888" name="Object 32"/>
          <p:cNvGraphicFramePr>
            <a:graphicFrameLocks noGrp="1" noChangeAspect="1"/>
          </p:cNvGraphicFramePr>
          <p:nvPr>
            <p:ph sz="half" idx="2"/>
            <p:extLst>
              <p:ext uri="{D42A27DB-BD31-4B8C-83A1-F6EECF244321}">
                <p14:modId xmlns:p14="http://schemas.microsoft.com/office/powerpoint/2010/main" val="2341314773"/>
              </p:ext>
            </p:extLst>
          </p:nvPr>
        </p:nvGraphicFramePr>
        <p:xfrm>
          <a:off x="5076825" y="977150"/>
          <a:ext cx="3379788" cy="1031875"/>
        </p:xfrm>
        <a:graphic>
          <a:graphicData uri="http://schemas.openxmlformats.org/presentationml/2006/ole">
            <mc:AlternateContent xmlns:mc="http://schemas.openxmlformats.org/markup-compatibility/2006">
              <mc:Choice xmlns:v="urn:schemas-microsoft-com:vml" Requires="v">
                <p:oleObj spid="_x0000_s24619" name="Equation" r:id="rId4" imgW="1206500" imgH="368300" progId="Equation.DSMT4">
                  <p:embed/>
                </p:oleObj>
              </mc:Choice>
              <mc:Fallback>
                <p:oleObj name="Equation" r:id="rId4" imgW="1206500" imgH="3683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6825" y="977150"/>
                        <a:ext cx="3379788" cy="103187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24</a:t>
            </a:fld>
            <a:endParaRPr lang="en-US" altLang="en-US"/>
          </a:p>
        </p:txBody>
      </p:sp>
      <p:sp>
        <p:nvSpPr>
          <p:cNvPr id="79879" name="Rectangle 2"/>
          <p:cNvSpPr>
            <a:spLocks noChangeArrowheads="1"/>
          </p:cNvSpPr>
          <p:nvPr/>
        </p:nvSpPr>
        <p:spPr bwMode="auto">
          <a:xfrm>
            <a:off x="1225550" y="5935088"/>
            <a:ext cx="7696200" cy="5847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14: </a:t>
            </a:r>
            <a:r>
              <a:rPr lang="en-US" altLang="en-US" dirty="0"/>
              <a:t>Graphical construction to determine the voltage transfer characteristic of the amplifier in Fig. </a:t>
            </a:r>
            <a:r>
              <a:rPr lang="en-US" altLang="en-US" dirty="0" smtClean="0"/>
              <a:t>13.</a:t>
            </a:r>
            <a:endParaRPr lang="en-US" altLang="en-US" dirty="0"/>
          </a:p>
        </p:txBody>
      </p:sp>
      <p:sp>
        <p:nvSpPr>
          <p:cNvPr id="1512458" name="Line 10"/>
          <p:cNvSpPr>
            <a:spLocks noChangeShapeType="1"/>
          </p:cNvSpPr>
          <p:nvPr/>
        </p:nvSpPr>
        <p:spPr bwMode="auto">
          <a:xfrm>
            <a:off x="4724400" y="3581400"/>
            <a:ext cx="3124200" cy="21336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12467" name="Oval 19"/>
          <p:cNvSpPr>
            <a:spLocks noChangeArrowheads="1"/>
          </p:cNvSpPr>
          <p:nvPr/>
        </p:nvSpPr>
        <p:spPr bwMode="auto">
          <a:xfrm>
            <a:off x="4876800" y="36576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68" name="Oval 20"/>
          <p:cNvSpPr>
            <a:spLocks noChangeArrowheads="1"/>
          </p:cNvSpPr>
          <p:nvPr/>
        </p:nvSpPr>
        <p:spPr bwMode="auto">
          <a:xfrm>
            <a:off x="5105400" y="38100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69" name="Oval 21"/>
          <p:cNvSpPr>
            <a:spLocks noChangeArrowheads="1"/>
          </p:cNvSpPr>
          <p:nvPr/>
        </p:nvSpPr>
        <p:spPr bwMode="auto">
          <a:xfrm>
            <a:off x="5334000" y="39624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70" name="Oval 22"/>
          <p:cNvSpPr>
            <a:spLocks noChangeArrowheads="1"/>
          </p:cNvSpPr>
          <p:nvPr/>
        </p:nvSpPr>
        <p:spPr bwMode="auto">
          <a:xfrm>
            <a:off x="5638800" y="41910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71" name="Oval 23"/>
          <p:cNvSpPr>
            <a:spLocks noChangeArrowheads="1"/>
          </p:cNvSpPr>
          <p:nvPr/>
        </p:nvSpPr>
        <p:spPr bwMode="auto">
          <a:xfrm>
            <a:off x="6553200" y="48006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72" name="Oval 24"/>
          <p:cNvSpPr>
            <a:spLocks noChangeArrowheads="1"/>
          </p:cNvSpPr>
          <p:nvPr/>
        </p:nvSpPr>
        <p:spPr bwMode="auto">
          <a:xfrm>
            <a:off x="7239000" y="5257800"/>
            <a:ext cx="76200" cy="76200"/>
          </a:xfrm>
          <a:prstGeom prst="ellipse">
            <a:avLst/>
          </a:prstGeom>
          <a:solidFill>
            <a:srgbClr val="FFFF99"/>
          </a:solidFill>
          <a:ln w="12700">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512477" name="Text Box 29"/>
          <p:cNvSpPr txBox="1">
            <a:spLocks noChangeArrowheads="1"/>
          </p:cNvSpPr>
          <p:nvPr/>
        </p:nvSpPr>
        <p:spPr bwMode="auto">
          <a:xfrm rot="2091467">
            <a:off x="4876800" y="3670300"/>
            <a:ext cx="3886200" cy="825500"/>
          </a:xfrm>
          <a:prstGeom prst="rect">
            <a:avLst/>
          </a:prstGeom>
          <a:solidFill>
            <a:srgbClr val="FFFF99"/>
          </a:solidFill>
          <a:ln w="317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b="1">
                <a:solidFill>
                  <a:srgbClr val="FF0000"/>
                </a:solidFill>
              </a:rPr>
              <a:t>note:</a:t>
            </a:r>
            <a:r>
              <a:rPr lang="en-US" altLang="en-US" sz="2400">
                <a:solidFill>
                  <a:srgbClr val="FF0000"/>
                </a:solidFill>
              </a:rPr>
              <a:t> that slope of load line is dependent on -1/</a:t>
            </a:r>
            <a:r>
              <a:rPr lang="en-US" altLang="en-US" sz="2400" i="1">
                <a:solidFill>
                  <a:srgbClr val="FF0000"/>
                </a:solidFill>
              </a:rPr>
              <a:t>R</a:t>
            </a:r>
            <a:r>
              <a:rPr lang="en-US" altLang="en-US" sz="2400" i="1" baseline="-25000">
                <a:solidFill>
                  <a:srgbClr val="FF0000"/>
                </a:solidFill>
              </a:rPr>
              <a:t>D</a:t>
            </a:r>
            <a:endParaRPr lang="en-US" altLang="en-US" sz="2400" b="1" i="1" baseline="-25000">
              <a:solidFill>
                <a:srgbClr val="FF0000"/>
              </a:solidFill>
            </a:endParaRPr>
          </a:p>
        </p:txBody>
      </p:sp>
      <p:sp>
        <p:nvSpPr>
          <p:cNvPr id="17" name="TextBox 16"/>
          <p:cNvSpPr txBox="1"/>
          <p:nvPr/>
        </p:nvSpPr>
        <p:spPr>
          <a:xfrm>
            <a:off x="4876800" y="1246643"/>
            <a:ext cx="1581150" cy="369332"/>
          </a:xfrm>
          <a:prstGeom prst="rect">
            <a:avLst/>
          </a:prstGeom>
          <a:solidFill>
            <a:schemeClr val="tx2">
              <a:lumMod val="10000"/>
              <a:lumOff val="90000"/>
            </a:schemeClr>
          </a:solidFill>
          <a:ln>
            <a:solidFill>
              <a:schemeClr val="tx2">
                <a:lumMod val="10000"/>
                <a:lumOff val="90000"/>
              </a:schemeClr>
            </a:solidFill>
          </a:ln>
        </p:spPr>
        <p:txBody>
          <a:bodyPr wrap="square" rtlCol="0">
            <a:spAutoFit/>
          </a:bodyPr>
          <a:lstStyle/>
          <a:p>
            <a:pPr algn="ctr"/>
            <a:r>
              <a:rPr lang="en-US" dirty="0" smtClean="0">
                <a:solidFill>
                  <a:srgbClr val="FF0000"/>
                </a:solidFill>
              </a:rPr>
              <a:t>(Eq. </a:t>
            </a:r>
            <a:r>
              <a:rPr lang="en-US" dirty="0" smtClean="0">
                <a:solidFill>
                  <a:srgbClr val="FF0000"/>
                </a:solidFill>
              </a:rPr>
              <a:t>12)</a:t>
            </a:r>
            <a:endParaRPr lang="en-US" dirty="0">
              <a:solidFill>
                <a:srgbClr val="FF0000"/>
              </a:solidFill>
            </a:endParaRPr>
          </a:p>
        </p:txBody>
      </p:sp>
    </p:spTree>
    <p:extLst>
      <p:ext uri="{BB962C8B-B14F-4D97-AF65-F5344CB8AC3E}">
        <p14:creationId xmlns:p14="http://schemas.microsoft.com/office/powerpoint/2010/main" val="131985212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512458"/>
                                        </p:tgtEl>
                                        <p:attrNameLst>
                                          <p:attrName>style.visibility</p:attrName>
                                        </p:attrNameLst>
                                      </p:cBhvr>
                                      <p:to>
                                        <p:strVal val="visible"/>
                                      </p:to>
                                    </p:set>
                                    <p:animEffect transition="in" filter="fade">
                                      <p:cBhvr>
                                        <p:cTn id="7" dur="500"/>
                                        <p:tgtEl>
                                          <p:spTgt spid="151245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12467"/>
                                        </p:tgtEl>
                                        <p:attrNameLst>
                                          <p:attrName>style.visibility</p:attrName>
                                        </p:attrNameLst>
                                      </p:cBhvr>
                                      <p:to>
                                        <p:strVal val="visible"/>
                                      </p:to>
                                    </p:set>
                                    <p:animEffect transition="in" filter="fade">
                                      <p:cBhvr>
                                        <p:cTn id="11" dur="500"/>
                                        <p:tgtEl>
                                          <p:spTgt spid="1512467"/>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512468"/>
                                        </p:tgtEl>
                                        <p:attrNameLst>
                                          <p:attrName>style.visibility</p:attrName>
                                        </p:attrNameLst>
                                      </p:cBhvr>
                                      <p:to>
                                        <p:strVal val="visible"/>
                                      </p:to>
                                    </p:set>
                                    <p:animEffect transition="in" filter="fade">
                                      <p:cBhvr>
                                        <p:cTn id="15" dur="500"/>
                                        <p:tgtEl>
                                          <p:spTgt spid="1512468"/>
                                        </p:tgtEl>
                                      </p:cBhvr>
                                    </p:animEffect>
                                  </p:childTnLst>
                                </p:cTn>
                              </p:par>
                            </p:childTnLst>
                          </p:cTn>
                        </p:par>
                        <p:par>
                          <p:cTn id="16" fill="hold" nodeType="afterGroup">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512469"/>
                                        </p:tgtEl>
                                        <p:attrNameLst>
                                          <p:attrName>style.visibility</p:attrName>
                                        </p:attrNameLst>
                                      </p:cBhvr>
                                      <p:to>
                                        <p:strVal val="visible"/>
                                      </p:to>
                                    </p:set>
                                    <p:animEffect transition="in" filter="fade">
                                      <p:cBhvr>
                                        <p:cTn id="19" dur="500"/>
                                        <p:tgtEl>
                                          <p:spTgt spid="1512469"/>
                                        </p:tgtEl>
                                      </p:cBhvr>
                                    </p:animEffect>
                                  </p:childTnLst>
                                </p:cTn>
                              </p:par>
                            </p:childTnLst>
                          </p:cTn>
                        </p:par>
                        <p:par>
                          <p:cTn id="20" fill="hold" nodeType="afterGroup">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512470"/>
                                        </p:tgtEl>
                                        <p:attrNameLst>
                                          <p:attrName>style.visibility</p:attrName>
                                        </p:attrNameLst>
                                      </p:cBhvr>
                                      <p:to>
                                        <p:strVal val="visible"/>
                                      </p:to>
                                    </p:set>
                                    <p:animEffect transition="in" filter="fade">
                                      <p:cBhvr>
                                        <p:cTn id="23" dur="500"/>
                                        <p:tgtEl>
                                          <p:spTgt spid="1512470"/>
                                        </p:tgtEl>
                                      </p:cBhvr>
                                    </p:animEffect>
                                  </p:childTnLst>
                                </p:cTn>
                              </p:par>
                            </p:childTnLst>
                          </p:cTn>
                        </p:par>
                        <p:par>
                          <p:cTn id="24" fill="hold" nodeType="afterGroup">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512471"/>
                                        </p:tgtEl>
                                        <p:attrNameLst>
                                          <p:attrName>style.visibility</p:attrName>
                                        </p:attrNameLst>
                                      </p:cBhvr>
                                      <p:to>
                                        <p:strVal val="visible"/>
                                      </p:to>
                                    </p:set>
                                    <p:animEffect transition="in" filter="fade">
                                      <p:cBhvr>
                                        <p:cTn id="27" dur="500"/>
                                        <p:tgtEl>
                                          <p:spTgt spid="1512471"/>
                                        </p:tgtEl>
                                      </p:cBhvr>
                                    </p:animEffect>
                                  </p:childTnLst>
                                </p:cTn>
                              </p:par>
                            </p:childTnLst>
                          </p:cTn>
                        </p:par>
                        <p:par>
                          <p:cTn id="28" fill="hold" nodeType="afterGroup">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1512472"/>
                                        </p:tgtEl>
                                        <p:attrNameLst>
                                          <p:attrName>style.visibility</p:attrName>
                                        </p:attrNameLst>
                                      </p:cBhvr>
                                      <p:to>
                                        <p:strVal val="visible"/>
                                      </p:to>
                                    </p:set>
                                    <p:animEffect transition="in" filter="fade">
                                      <p:cBhvr>
                                        <p:cTn id="31" dur="500"/>
                                        <p:tgtEl>
                                          <p:spTgt spid="1512472"/>
                                        </p:tgtEl>
                                      </p:cBhvr>
                                    </p:animEffect>
                                  </p:childTnLst>
                                </p:cTn>
                              </p:par>
                            </p:childTnLst>
                          </p:cTn>
                        </p:par>
                        <p:par>
                          <p:cTn id="32" fill="hold" nodeType="afterGroup">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1512477"/>
                                        </p:tgtEl>
                                        <p:attrNameLst>
                                          <p:attrName>style.visibility</p:attrName>
                                        </p:attrNameLst>
                                      </p:cBhvr>
                                      <p:to>
                                        <p:strVal val="visible"/>
                                      </p:to>
                                    </p:set>
                                    <p:animEffect transition="in" filter="fade">
                                      <p:cBhvr>
                                        <p:cTn id="35" dur="500"/>
                                        <p:tgtEl>
                                          <p:spTgt spid="15124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2458" grpId="0" animBg="1"/>
      <p:bldP spid="1512467" grpId="0" animBg="1"/>
      <p:bldP spid="1512468" grpId="0" animBg="1"/>
      <p:bldP spid="1512469" grpId="0" animBg="1"/>
      <p:bldP spid="1512470" grpId="0" animBg="1"/>
      <p:bldP spid="1512471" grpId="0" animBg="1"/>
      <p:bldP spid="1512472" grpId="0" animBg="1"/>
      <p:bldP spid="151247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4" descr="se05F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252663"/>
            <a:ext cx="4349750" cy="369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0" name="Rectangle 4"/>
          <p:cNvSpPr>
            <a:spLocks noGrp="1" noChangeArrowheads="1"/>
          </p:cNvSpPr>
          <p:nvPr>
            <p:ph type="title"/>
          </p:nvPr>
        </p:nvSpPr>
        <p:spPr>
          <a:xfrm>
            <a:off x="528918" y="576263"/>
            <a:ext cx="4092388" cy="1295400"/>
          </a:xfrm>
        </p:spPr>
        <p:txBody>
          <a:bodyPr>
            <a:normAutofit fontScale="90000"/>
          </a:bodyPr>
          <a:lstStyle/>
          <a:p>
            <a:pPr eaLnBrk="1" hangingPunct="1"/>
            <a:r>
              <a:rPr lang="en-US" altLang="en-US" sz="3200" b="0" dirty="0" smtClean="0"/>
              <a:t>4.5.</a:t>
            </a:r>
            <a:r>
              <a:rPr lang="en-US" altLang="en-US" sz="3200" dirty="0" smtClean="0"/>
              <a:t> Determining the VTC via Graphical Analysis</a:t>
            </a:r>
          </a:p>
        </p:txBody>
      </p:sp>
      <p:sp>
        <p:nvSpPr>
          <p:cNvPr id="80901" name="Rectangle 5"/>
          <p:cNvSpPr>
            <a:spLocks noGrp="1" noChangeArrowheads="1"/>
          </p:cNvSpPr>
          <p:nvPr>
            <p:ph type="body" sz="half" idx="1"/>
          </p:nvPr>
        </p:nvSpPr>
        <p:spPr>
          <a:xfrm>
            <a:off x="766482" y="2070847"/>
            <a:ext cx="3691218" cy="4079128"/>
          </a:xfrm>
          <a:noFill/>
        </p:spPr>
        <p:txBody>
          <a:bodyPr>
            <a:normAutofit/>
          </a:bodyPr>
          <a:lstStyle/>
          <a:p>
            <a:pPr eaLnBrk="1" hangingPunct="1"/>
            <a:r>
              <a:rPr lang="en-US" altLang="en-US" sz="2000" dirty="0" smtClean="0">
                <a:solidFill>
                  <a:srgbClr val="FF0000"/>
                </a:solidFill>
              </a:rPr>
              <a:t>point A</a:t>
            </a:r>
            <a:r>
              <a:rPr lang="en-US" altLang="en-US" sz="2000" dirty="0" smtClean="0"/>
              <a:t> – where </a:t>
            </a:r>
            <a:r>
              <a:rPr lang="en-US" altLang="en-US" sz="2000" i="1" dirty="0" err="1" smtClean="0"/>
              <a:t>v</a:t>
            </a:r>
            <a:r>
              <a:rPr lang="en-US" altLang="en-US" sz="2000" i="1" baseline="-25000" dirty="0" err="1" smtClean="0"/>
              <a:t>GS</a:t>
            </a:r>
            <a:r>
              <a:rPr lang="en-US" altLang="en-US" sz="2000" dirty="0" smtClean="0"/>
              <a:t> = </a:t>
            </a:r>
            <a:r>
              <a:rPr lang="en-US" altLang="en-US" sz="2000" i="1" dirty="0" err="1" smtClean="0"/>
              <a:t>V</a:t>
            </a:r>
            <a:r>
              <a:rPr lang="en-US" altLang="en-US" sz="2000" i="1" baseline="-25000" dirty="0" err="1" smtClean="0"/>
              <a:t>t</a:t>
            </a:r>
            <a:endParaRPr lang="en-US" altLang="en-US" sz="2000" i="1" baseline="-25000" dirty="0" smtClean="0"/>
          </a:p>
          <a:p>
            <a:pPr eaLnBrk="1" hangingPunct="1"/>
            <a:r>
              <a:rPr lang="en-US" altLang="en-US" sz="2000" dirty="0" smtClean="0">
                <a:solidFill>
                  <a:srgbClr val="FF0000"/>
                </a:solidFill>
              </a:rPr>
              <a:t>point Q</a:t>
            </a:r>
            <a:r>
              <a:rPr lang="en-US" altLang="en-US" sz="2000" dirty="0" smtClean="0"/>
              <a:t> – where MOSFET may be biased for amplifier operation</a:t>
            </a:r>
          </a:p>
          <a:p>
            <a:pPr lvl="1" eaLnBrk="1" hangingPunct="1"/>
            <a:r>
              <a:rPr lang="en-US" altLang="en-US" sz="2400" i="1" dirty="0" err="1" smtClean="0"/>
              <a:t>v</a:t>
            </a:r>
            <a:r>
              <a:rPr lang="en-US" altLang="en-US" sz="2400" i="1" baseline="-25000" dirty="0" err="1" smtClean="0"/>
              <a:t>GS</a:t>
            </a:r>
            <a:r>
              <a:rPr lang="en-US" altLang="en-US" sz="2400" dirty="0" smtClean="0"/>
              <a:t> = </a:t>
            </a:r>
            <a:r>
              <a:rPr lang="en-US" altLang="en-US" sz="2400" i="1" dirty="0" smtClean="0"/>
              <a:t>V</a:t>
            </a:r>
            <a:r>
              <a:rPr lang="en-US" altLang="en-US" sz="2400" i="1" baseline="-25000" dirty="0" smtClean="0"/>
              <a:t>GS</a:t>
            </a:r>
            <a:r>
              <a:rPr lang="en-US" altLang="en-US" sz="2400" dirty="0" smtClean="0"/>
              <a:t>,</a:t>
            </a:r>
            <a:r>
              <a:rPr lang="en-US" altLang="en-US" sz="2400" i="1" dirty="0" smtClean="0"/>
              <a:t> </a:t>
            </a:r>
            <a:r>
              <a:rPr lang="en-US" altLang="en-US" sz="2400" i="1" dirty="0" err="1" smtClean="0"/>
              <a:t>v</a:t>
            </a:r>
            <a:r>
              <a:rPr lang="en-US" altLang="en-US" sz="2400" i="1" baseline="-25000" dirty="0" err="1" smtClean="0"/>
              <a:t>DS</a:t>
            </a:r>
            <a:r>
              <a:rPr lang="en-US" altLang="en-US" sz="2400" dirty="0" smtClean="0"/>
              <a:t> =</a:t>
            </a:r>
            <a:r>
              <a:rPr lang="en-US" altLang="en-US" sz="2400" i="1" dirty="0" smtClean="0"/>
              <a:t> V</a:t>
            </a:r>
            <a:r>
              <a:rPr lang="en-US" altLang="en-US" sz="2400" i="1" baseline="-25000" dirty="0" smtClean="0"/>
              <a:t>DS</a:t>
            </a:r>
          </a:p>
          <a:p>
            <a:pPr eaLnBrk="1" hangingPunct="1"/>
            <a:r>
              <a:rPr lang="en-US" altLang="en-US" sz="2000" dirty="0" smtClean="0">
                <a:solidFill>
                  <a:srgbClr val="FF0000"/>
                </a:solidFill>
              </a:rPr>
              <a:t>point B</a:t>
            </a:r>
            <a:r>
              <a:rPr lang="en-US" altLang="en-US" sz="2000" dirty="0" smtClean="0"/>
              <a:t> – where MOSFET leaves saturation / enters triode</a:t>
            </a:r>
          </a:p>
          <a:p>
            <a:pPr eaLnBrk="1" hangingPunct="1"/>
            <a:r>
              <a:rPr lang="en-US" altLang="en-US" sz="2000" dirty="0" smtClean="0">
                <a:solidFill>
                  <a:srgbClr val="FF0000"/>
                </a:solidFill>
              </a:rPr>
              <a:t>point C</a:t>
            </a:r>
            <a:r>
              <a:rPr lang="en-US" altLang="en-US" sz="2000" dirty="0" smtClean="0"/>
              <a:t> – where MOSFET is deep in triode region and </a:t>
            </a:r>
            <a:r>
              <a:rPr lang="en-US" altLang="en-US" sz="2000" i="1" dirty="0" err="1" smtClean="0"/>
              <a:t>v</a:t>
            </a:r>
            <a:r>
              <a:rPr lang="en-US" altLang="en-US" sz="2000" i="1" baseline="-25000" dirty="0" err="1" smtClean="0"/>
              <a:t>GS</a:t>
            </a:r>
            <a:r>
              <a:rPr lang="en-US" altLang="en-US" sz="2000" dirty="0" smtClean="0"/>
              <a:t> = </a:t>
            </a:r>
            <a:r>
              <a:rPr lang="en-US" altLang="en-US" sz="2000" i="1" dirty="0" smtClean="0"/>
              <a:t>V</a:t>
            </a:r>
            <a:r>
              <a:rPr lang="en-US" altLang="en-US" sz="2000" i="1" baseline="-25000" dirty="0" smtClean="0"/>
              <a:t>DD</a:t>
            </a:r>
          </a:p>
        </p:txBody>
      </p:sp>
      <p:sp>
        <p:nvSpPr>
          <p:cNvPr id="2" name="Slide Number Placeholder 1"/>
          <p:cNvSpPr>
            <a:spLocks noGrp="1"/>
          </p:cNvSpPr>
          <p:nvPr>
            <p:ph type="sldNum" sz="quarter" idx="11"/>
          </p:nvPr>
        </p:nvSpPr>
        <p:spPr/>
        <p:txBody>
          <a:bodyPr/>
          <a:lstStyle/>
          <a:p>
            <a:fld id="{AAC9B2A6-4B6E-40F3-B613-7884026E9B75}" type="slidenum">
              <a:rPr lang="en-US" altLang="en-US" smtClean="0"/>
              <a:pPr/>
              <a:t>25</a:t>
            </a:fld>
            <a:endParaRPr lang="en-US" altLang="en-US"/>
          </a:p>
        </p:txBody>
      </p:sp>
      <p:sp>
        <p:nvSpPr>
          <p:cNvPr id="80902" name="Line 19"/>
          <p:cNvSpPr>
            <a:spLocks noChangeShapeType="1"/>
          </p:cNvSpPr>
          <p:nvPr/>
        </p:nvSpPr>
        <p:spPr bwMode="auto">
          <a:xfrm flipH="1">
            <a:off x="4953000" y="685800"/>
            <a:ext cx="1752600" cy="2819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3" name="Line 20"/>
          <p:cNvSpPr>
            <a:spLocks noChangeShapeType="1"/>
          </p:cNvSpPr>
          <p:nvPr/>
        </p:nvSpPr>
        <p:spPr bwMode="auto">
          <a:xfrm>
            <a:off x="6705600" y="685800"/>
            <a:ext cx="1143000" cy="4876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4" name="Text Box 16"/>
          <p:cNvSpPr txBox="1">
            <a:spLocks noChangeArrowheads="1"/>
          </p:cNvSpPr>
          <p:nvPr/>
        </p:nvSpPr>
        <p:spPr bwMode="auto">
          <a:xfrm>
            <a:off x="4419600" y="228600"/>
            <a:ext cx="4495800" cy="860425"/>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Points </a:t>
            </a:r>
            <a:r>
              <a:rPr lang="en-US" altLang="en-US" sz="2400" i="1">
                <a:solidFill>
                  <a:srgbClr val="FF0000"/>
                </a:solidFill>
              </a:rPr>
              <a:t>A </a:t>
            </a:r>
            <a:r>
              <a:rPr lang="en-US" altLang="en-US" sz="2400">
                <a:solidFill>
                  <a:srgbClr val="FF0000"/>
                </a:solidFill>
              </a:rPr>
              <a:t>(open) and </a:t>
            </a:r>
            <a:r>
              <a:rPr lang="en-US" altLang="en-US" sz="2400" i="1">
                <a:solidFill>
                  <a:srgbClr val="FF0000"/>
                </a:solidFill>
              </a:rPr>
              <a:t>C</a:t>
            </a:r>
            <a:r>
              <a:rPr lang="en-US" altLang="en-US" sz="2400">
                <a:solidFill>
                  <a:srgbClr val="FF0000"/>
                </a:solidFill>
              </a:rPr>
              <a:t> (closed) are suitable for switch applications</a:t>
            </a:r>
            <a:endParaRPr lang="en-US" altLang="en-US" sz="2400" b="1">
              <a:solidFill>
                <a:srgbClr val="FF0000"/>
              </a:solidFill>
            </a:endParaRPr>
          </a:p>
        </p:txBody>
      </p:sp>
      <p:sp>
        <p:nvSpPr>
          <p:cNvPr id="80905" name="Line 21"/>
          <p:cNvSpPr>
            <a:spLocks noChangeShapeType="1"/>
          </p:cNvSpPr>
          <p:nvPr/>
        </p:nvSpPr>
        <p:spPr bwMode="auto">
          <a:xfrm flipH="1" flipV="1">
            <a:off x="6629400" y="5029200"/>
            <a:ext cx="76200" cy="1219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906" name="Text Box 17"/>
          <p:cNvSpPr txBox="1">
            <a:spLocks noChangeArrowheads="1"/>
          </p:cNvSpPr>
          <p:nvPr/>
        </p:nvSpPr>
        <p:spPr bwMode="auto">
          <a:xfrm>
            <a:off x="4572000" y="5948151"/>
            <a:ext cx="4343400" cy="707886"/>
          </a:xfrm>
          <a:prstGeom prst="rect">
            <a:avLst/>
          </a:prstGeom>
          <a:solidFill>
            <a:srgbClr val="FFFF99"/>
          </a:solidFill>
          <a:ln w="38100">
            <a:solidFill>
              <a:srgbClr val="FFFF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000" dirty="0">
                <a:solidFill>
                  <a:srgbClr val="FF0000"/>
                </a:solidFill>
              </a:rPr>
              <a:t>Point </a:t>
            </a:r>
            <a:r>
              <a:rPr lang="en-US" altLang="en-US" sz="2000" i="1" dirty="0">
                <a:solidFill>
                  <a:srgbClr val="FF0000"/>
                </a:solidFill>
              </a:rPr>
              <a:t>Q</a:t>
            </a:r>
            <a:r>
              <a:rPr lang="en-US" altLang="en-US" sz="2000" dirty="0">
                <a:solidFill>
                  <a:srgbClr val="FF0000"/>
                </a:solidFill>
              </a:rPr>
              <a:t> is suitable for amplifier applications</a:t>
            </a:r>
            <a:endParaRPr lang="en-US" altLang="en-US" sz="2000" b="1" dirty="0">
              <a:solidFill>
                <a:srgbClr val="FF0000"/>
              </a:solidFill>
            </a:endParaRPr>
          </a:p>
        </p:txBody>
      </p:sp>
    </p:spTree>
    <p:extLst>
      <p:ext uri="{BB962C8B-B14F-4D97-AF65-F5344CB8AC3E}">
        <p14:creationId xmlns:p14="http://schemas.microsoft.com/office/powerpoint/2010/main" val="2183314958"/>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pPr eaLnBrk="1" hangingPunct="1"/>
            <a:r>
              <a:rPr lang="en-US" altLang="en-US" sz="3200" b="0" dirty="0" smtClean="0"/>
              <a:t>4.5.</a:t>
            </a:r>
            <a:r>
              <a:rPr lang="en-US" altLang="en-US" sz="3200" dirty="0" smtClean="0"/>
              <a:t> Determining the VTC via Graphical Analysis</a:t>
            </a:r>
          </a:p>
        </p:txBody>
      </p:sp>
      <p:sp>
        <p:nvSpPr>
          <p:cNvPr id="2" name="Date Placeholder 1"/>
          <p:cNvSpPr>
            <a:spLocks noGrp="1"/>
          </p:cNvSpPr>
          <p:nvPr>
            <p:ph type="dt" sz="half" idx="10"/>
          </p:nvPr>
        </p:nvSpPr>
        <p:spPr/>
        <p:txBody>
          <a:bodyPr/>
          <a:lstStyle/>
          <a:p>
            <a:fld id="{B9F73081-7322-402E-99ED-B66415D44957}"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26</a:t>
            </a:fld>
            <a:endParaRPr lang="en-US"/>
          </a:p>
        </p:txBody>
      </p:sp>
      <p:pic>
        <p:nvPicPr>
          <p:cNvPr id="81925" name="Picture 4" descr="se05F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8200" y="2055813"/>
            <a:ext cx="5054600" cy="338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6" name="Rectangle 2"/>
          <p:cNvSpPr>
            <a:spLocks noChangeArrowheads="1"/>
          </p:cNvSpPr>
          <p:nvPr/>
        </p:nvSpPr>
        <p:spPr bwMode="auto">
          <a:xfrm>
            <a:off x="623047" y="5414870"/>
            <a:ext cx="7700682" cy="83099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15: </a:t>
            </a:r>
            <a:r>
              <a:rPr lang="en-US" altLang="en-US" dirty="0"/>
              <a:t>Operation of the MOSFET in Figure </a:t>
            </a:r>
            <a:r>
              <a:rPr lang="en-US" altLang="en-US" dirty="0" smtClean="0"/>
              <a:t>13 </a:t>
            </a:r>
            <a:r>
              <a:rPr lang="en-US" altLang="en-US" dirty="0"/>
              <a:t>as a switch: </a:t>
            </a:r>
            <a:r>
              <a:rPr lang="en-US" altLang="en-US" b="1" dirty="0"/>
              <a:t>(a) </a:t>
            </a:r>
            <a:r>
              <a:rPr lang="en-US" altLang="en-US" dirty="0"/>
              <a:t>Open, corresponding to point A in Figure </a:t>
            </a:r>
            <a:r>
              <a:rPr lang="en-US" altLang="en-US" dirty="0" smtClean="0"/>
              <a:t>14; </a:t>
            </a:r>
            <a:r>
              <a:rPr lang="en-US" altLang="en-US" b="1" dirty="0"/>
              <a:t>(b) </a:t>
            </a:r>
            <a:r>
              <a:rPr lang="en-US" altLang="en-US" dirty="0"/>
              <a:t>Closed, corresponding to point C in Figure </a:t>
            </a:r>
            <a:r>
              <a:rPr lang="en-US" altLang="en-US" dirty="0" smtClean="0"/>
              <a:t>14. </a:t>
            </a:r>
            <a:r>
              <a:rPr lang="en-US" altLang="en-US" dirty="0"/>
              <a:t>The closure resistance is approximately equal to </a:t>
            </a:r>
            <a:r>
              <a:rPr lang="en-US" altLang="en-US" i="1" dirty="0" err="1"/>
              <a:t>r</a:t>
            </a:r>
            <a:r>
              <a:rPr lang="en-US" altLang="en-US" i="1" baseline="-25000" dirty="0" err="1"/>
              <a:t>DS</a:t>
            </a:r>
            <a:r>
              <a:rPr lang="en-US" altLang="en-US" i="1" dirty="0"/>
              <a:t> </a:t>
            </a:r>
            <a:r>
              <a:rPr lang="en-US" altLang="en-US" dirty="0"/>
              <a:t>because </a:t>
            </a:r>
            <a:r>
              <a:rPr lang="en-US" altLang="en-US" i="1" dirty="0"/>
              <a:t>V</a:t>
            </a:r>
            <a:r>
              <a:rPr lang="en-US" altLang="en-US" i="1" baseline="-25000" dirty="0"/>
              <a:t>DS</a:t>
            </a:r>
            <a:r>
              <a:rPr lang="en-US" altLang="en-US" i="1" dirty="0"/>
              <a:t> </a:t>
            </a:r>
            <a:r>
              <a:rPr lang="en-US" altLang="en-US" dirty="0"/>
              <a:t>is usually very small.</a:t>
            </a:r>
          </a:p>
        </p:txBody>
      </p:sp>
    </p:spTree>
    <p:extLst>
      <p:ext uri="{BB962C8B-B14F-4D97-AF65-F5344CB8AC3E}">
        <p14:creationId xmlns:p14="http://schemas.microsoft.com/office/powerpoint/2010/main" val="3207349358"/>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3" name="Rectangle 2"/>
          <p:cNvSpPr>
            <a:spLocks noGrp="1" noChangeArrowheads="1"/>
          </p:cNvSpPr>
          <p:nvPr>
            <p:ph type="title"/>
          </p:nvPr>
        </p:nvSpPr>
        <p:spPr/>
        <p:txBody>
          <a:bodyPr/>
          <a:lstStyle/>
          <a:p>
            <a:pPr eaLnBrk="1" hangingPunct="1"/>
            <a:r>
              <a:rPr lang="en-US" altLang="en-US" sz="3200" b="0" dirty="0" smtClean="0"/>
              <a:t>5. </a:t>
            </a:r>
            <a:r>
              <a:rPr lang="en-US" altLang="en-US" sz="3200" dirty="0" smtClean="0"/>
              <a:t>Small-Signal Operation and Models</a:t>
            </a:r>
          </a:p>
        </p:txBody>
      </p:sp>
      <p:sp>
        <p:nvSpPr>
          <p:cNvPr id="87044" name="AutoShape 4"/>
          <p:cNvSpPr>
            <a:spLocks noGrp="1" noChangeAspect="1" noChangeArrowheads="1"/>
          </p:cNvSpPr>
          <p:nvPr>
            <p:ph sz="half" idx="1"/>
          </p:nvPr>
        </p:nvSpPr>
        <p:spPr/>
        <p:txBody>
          <a:bodyPr>
            <a:normAutofit fontScale="85000" lnSpcReduction="20000"/>
          </a:bodyPr>
          <a:lstStyle/>
          <a:p>
            <a:pPr eaLnBrk="1" hangingPunct="1"/>
            <a:r>
              <a:rPr lang="en-US" altLang="en-US" sz="2400" smtClean="0"/>
              <a:t>Previously it was stated that </a:t>
            </a:r>
            <a:r>
              <a:rPr lang="en-US" altLang="en-US" sz="2400" smtClean="0">
                <a:solidFill>
                  <a:srgbClr val="FF0000"/>
                </a:solidFill>
              </a:rPr>
              <a:t>linear amplification may be obtained from MOSFET </a:t>
            </a:r>
            <a:r>
              <a:rPr lang="en-US" altLang="en-US" sz="2400" smtClean="0"/>
              <a:t>via…</a:t>
            </a:r>
          </a:p>
          <a:p>
            <a:pPr lvl="1" eaLnBrk="1" hangingPunct="1"/>
            <a:r>
              <a:rPr lang="en-US" altLang="en-US" smtClean="0"/>
              <a:t>Operation in </a:t>
            </a:r>
            <a:r>
              <a:rPr lang="en-US" altLang="en-US" smtClean="0">
                <a:solidFill>
                  <a:srgbClr val="FF0000"/>
                </a:solidFill>
              </a:rPr>
              <a:t>saturation</a:t>
            </a:r>
            <a:r>
              <a:rPr lang="en-US" altLang="en-US" smtClean="0"/>
              <a:t> region</a:t>
            </a:r>
          </a:p>
          <a:p>
            <a:pPr lvl="1" eaLnBrk="1" hangingPunct="1"/>
            <a:r>
              <a:rPr lang="en-US" altLang="en-US" smtClean="0"/>
              <a:t>Utilization of</a:t>
            </a:r>
            <a:r>
              <a:rPr lang="en-US" altLang="en-US" smtClean="0">
                <a:solidFill>
                  <a:srgbClr val="FF0000"/>
                </a:solidFill>
              </a:rPr>
              <a:t> small-input</a:t>
            </a:r>
          </a:p>
          <a:p>
            <a:pPr eaLnBrk="1" hangingPunct="1"/>
            <a:r>
              <a:rPr lang="en-US" altLang="en-US" sz="2400" smtClean="0"/>
              <a:t>This section will explore </a:t>
            </a:r>
            <a:r>
              <a:rPr lang="en-US" altLang="en-US" sz="2400" smtClean="0">
                <a:solidFill>
                  <a:srgbClr val="FF0000"/>
                </a:solidFill>
              </a:rPr>
              <a:t>small-signal operation</a:t>
            </a:r>
            <a:r>
              <a:rPr lang="en-US" altLang="en-US" sz="2400" smtClean="0"/>
              <a:t> in detail</a:t>
            </a:r>
          </a:p>
          <a:p>
            <a:pPr lvl="1" eaLnBrk="1" hangingPunct="1"/>
            <a:r>
              <a:rPr lang="en-US" altLang="en-US" smtClean="0"/>
              <a:t>Note the </a:t>
            </a:r>
            <a:r>
              <a:rPr lang="en-US" altLang="en-US" smtClean="0">
                <a:solidFill>
                  <a:srgbClr val="FF0000"/>
                </a:solidFill>
              </a:rPr>
              <a:t>conceptual amplifier </a:t>
            </a:r>
            <a:r>
              <a:rPr lang="en-US" altLang="en-US" smtClean="0"/>
              <a:t>circuit to right</a:t>
            </a:r>
          </a:p>
        </p:txBody>
      </p:sp>
      <p:sp>
        <p:nvSpPr>
          <p:cNvPr id="2" name="Date Placeholder 1"/>
          <p:cNvSpPr>
            <a:spLocks noGrp="1"/>
          </p:cNvSpPr>
          <p:nvPr>
            <p:ph type="dt" sz="half" idx="10"/>
          </p:nvPr>
        </p:nvSpPr>
        <p:spPr/>
        <p:txBody>
          <a:bodyPr/>
          <a:lstStyle/>
          <a:p>
            <a:fld id="{83D61F21-DD66-4DB5-AF16-DD4DEBA7693D}"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27</a:t>
            </a:fld>
            <a:endParaRPr lang="en-US"/>
          </a:p>
        </p:txBody>
      </p:sp>
      <p:pic>
        <p:nvPicPr>
          <p:cNvPr id="87045" name="Picture 4" descr="se05F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1949824"/>
            <a:ext cx="2925763" cy="3538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7046" name="Rectangle 2"/>
          <p:cNvSpPr>
            <a:spLocks noChangeArrowheads="1"/>
          </p:cNvSpPr>
          <p:nvPr/>
        </p:nvSpPr>
        <p:spPr bwMode="auto">
          <a:xfrm>
            <a:off x="4657165" y="5463989"/>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16: </a:t>
            </a:r>
            <a:r>
              <a:rPr lang="en-US" altLang="en-US" dirty="0"/>
              <a:t>Conceptual circuit utilized to study the operation of the MOSFET as a small-signal amplifier.</a:t>
            </a:r>
          </a:p>
        </p:txBody>
      </p:sp>
      <p:sp>
        <p:nvSpPr>
          <p:cNvPr id="1525774" name="Line 14"/>
          <p:cNvSpPr>
            <a:spLocks noChangeShapeType="1"/>
          </p:cNvSpPr>
          <p:nvPr/>
        </p:nvSpPr>
        <p:spPr bwMode="auto">
          <a:xfrm>
            <a:off x="5638800" y="609600"/>
            <a:ext cx="0" cy="36576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769" name="Text Box 9"/>
          <p:cNvSpPr txBox="1">
            <a:spLocks noChangeArrowheads="1"/>
          </p:cNvSpPr>
          <p:nvPr/>
        </p:nvSpPr>
        <p:spPr bwMode="auto">
          <a:xfrm>
            <a:off x="4495800" y="152400"/>
            <a:ext cx="2209800" cy="86042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dc bias    voltage</a:t>
            </a:r>
          </a:p>
        </p:txBody>
      </p:sp>
      <p:sp>
        <p:nvSpPr>
          <p:cNvPr id="1525776" name="Line 16"/>
          <p:cNvSpPr>
            <a:spLocks noChangeShapeType="1"/>
          </p:cNvSpPr>
          <p:nvPr/>
        </p:nvSpPr>
        <p:spPr bwMode="auto">
          <a:xfrm>
            <a:off x="7848600" y="609600"/>
            <a:ext cx="0" cy="2590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771" name="Text Box 11"/>
          <p:cNvSpPr txBox="1">
            <a:spLocks noChangeArrowheads="1"/>
          </p:cNvSpPr>
          <p:nvPr/>
        </p:nvSpPr>
        <p:spPr bwMode="auto">
          <a:xfrm>
            <a:off x="6781800" y="152400"/>
            <a:ext cx="2209800" cy="86042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output    voltage</a:t>
            </a:r>
          </a:p>
        </p:txBody>
      </p:sp>
      <p:sp>
        <p:nvSpPr>
          <p:cNvPr id="1525777" name="Line 17"/>
          <p:cNvSpPr>
            <a:spLocks noChangeShapeType="1"/>
          </p:cNvSpPr>
          <p:nvPr/>
        </p:nvSpPr>
        <p:spPr bwMode="auto">
          <a:xfrm>
            <a:off x="3276600" y="609600"/>
            <a:ext cx="2057400" cy="4495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5770" name="Text Box 10"/>
          <p:cNvSpPr txBox="1">
            <a:spLocks noChangeArrowheads="1"/>
          </p:cNvSpPr>
          <p:nvPr/>
        </p:nvSpPr>
        <p:spPr bwMode="auto">
          <a:xfrm>
            <a:off x="2209800" y="152400"/>
            <a:ext cx="2209800" cy="86042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input voltage to be amplified</a:t>
            </a:r>
          </a:p>
        </p:txBody>
      </p:sp>
    </p:spTree>
    <p:extLst>
      <p:ext uri="{BB962C8B-B14F-4D97-AF65-F5344CB8AC3E}">
        <p14:creationId xmlns:p14="http://schemas.microsoft.com/office/powerpoint/2010/main" val="391369977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25770"/>
                                        </p:tgtEl>
                                        <p:attrNameLst>
                                          <p:attrName>style.visibility</p:attrName>
                                        </p:attrNameLst>
                                      </p:cBhvr>
                                      <p:to>
                                        <p:strVal val="visible"/>
                                      </p:to>
                                    </p:set>
                                    <p:animEffect transition="in" filter="fade">
                                      <p:cBhvr>
                                        <p:cTn id="7" dur="1000"/>
                                        <p:tgtEl>
                                          <p:spTgt spid="1525770"/>
                                        </p:tgtEl>
                                      </p:cBhvr>
                                    </p:animEffect>
                                  </p:childTnLst>
                                </p:cTn>
                              </p:par>
                            </p:childTnLst>
                          </p:cTn>
                        </p:par>
                        <p:par>
                          <p:cTn id="8" fill="hold" nodeType="afterGroup">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525769"/>
                                        </p:tgtEl>
                                        <p:attrNameLst>
                                          <p:attrName>style.visibility</p:attrName>
                                        </p:attrNameLst>
                                      </p:cBhvr>
                                      <p:to>
                                        <p:strVal val="visible"/>
                                      </p:to>
                                    </p:set>
                                    <p:animEffect transition="in" filter="fade">
                                      <p:cBhvr>
                                        <p:cTn id="11" dur="1000"/>
                                        <p:tgtEl>
                                          <p:spTgt spid="1525769"/>
                                        </p:tgtEl>
                                      </p:cBhvr>
                                    </p:animEffect>
                                  </p:childTnLst>
                                </p:cTn>
                              </p:par>
                            </p:childTnLst>
                          </p:cTn>
                        </p:par>
                        <p:par>
                          <p:cTn id="12" fill="hold" nodeType="afterGroup">
                            <p:stCondLst>
                              <p:cond delay="2000"/>
                            </p:stCondLst>
                            <p:childTnLst>
                              <p:par>
                                <p:cTn id="13" presetID="10" presetClass="entr" presetSubtype="0" fill="hold" grpId="0" nodeType="afterEffect">
                                  <p:stCondLst>
                                    <p:cond delay="0"/>
                                  </p:stCondLst>
                                  <p:childTnLst>
                                    <p:set>
                                      <p:cBhvr>
                                        <p:cTn id="14" dur="1" fill="hold">
                                          <p:stCondLst>
                                            <p:cond delay="0"/>
                                          </p:stCondLst>
                                        </p:cTn>
                                        <p:tgtEl>
                                          <p:spTgt spid="1525771"/>
                                        </p:tgtEl>
                                        <p:attrNameLst>
                                          <p:attrName>style.visibility</p:attrName>
                                        </p:attrNameLst>
                                      </p:cBhvr>
                                      <p:to>
                                        <p:strVal val="visible"/>
                                      </p:to>
                                    </p:set>
                                    <p:animEffect transition="in" filter="fade">
                                      <p:cBhvr>
                                        <p:cTn id="15" dur="1000"/>
                                        <p:tgtEl>
                                          <p:spTgt spid="1525771"/>
                                        </p:tgtEl>
                                      </p:cBhvr>
                                    </p:animEffect>
                                  </p:childTnLst>
                                </p:cTn>
                              </p:par>
                            </p:childTnLst>
                          </p:cTn>
                        </p:par>
                        <p:par>
                          <p:cTn id="16" fill="hold" nodeType="afterGroup">
                            <p:stCondLst>
                              <p:cond delay="3000"/>
                            </p:stCondLst>
                            <p:childTnLst>
                              <p:par>
                                <p:cTn id="17" presetID="10" presetClass="entr" presetSubtype="0" fill="hold" grpId="0" nodeType="afterEffect">
                                  <p:stCondLst>
                                    <p:cond delay="0"/>
                                  </p:stCondLst>
                                  <p:childTnLst>
                                    <p:set>
                                      <p:cBhvr>
                                        <p:cTn id="18" dur="1" fill="hold">
                                          <p:stCondLst>
                                            <p:cond delay="0"/>
                                          </p:stCondLst>
                                        </p:cTn>
                                        <p:tgtEl>
                                          <p:spTgt spid="1525777"/>
                                        </p:tgtEl>
                                        <p:attrNameLst>
                                          <p:attrName>style.visibility</p:attrName>
                                        </p:attrNameLst>
                                      </p:cBhvr>
                                      <p:to>
                                        <p:strVal val="visible"/>
                                      </p:to>
                                    </p:set>
                                    <p:animEffect transition="in" filter="fade">
                                      <p:cBhvr>
                                        <p:cTn id="19" dur="1000"/>
                                        <p:tgtEl>
                                          <p:spTgt spid="1525777"/>
                                        </p:tgtEl>
                                      </p:cBhvr>
                                    </p:animEffect>
                                  </p:childTnLst>
                                </p:cTn>
                              </p:par>
                            </p:childTnLst>
                          </p:cTn>
                        </p:par>
                        <p:par>
                          <p:cTn id="20" fill="hold" nodeType="afterGroup">
                            <p:stCondLst>
                              <p:cond delay="4000"/>
                            </p:stCondLst>
                            <p:childTnLst>
                              <p:par>
                                <p:cTn id="21" presetID="10" presetClass="entr" presetSubtype="0" fill="hold" grpId="0" nodeType="afterEffect">
                                  <p:stCondLst>
                                    <p:cond delay="0"/>
                                  </p:stCondLst>
                                  <p:childTnLst>
                                    <p:set>
                                      <p:cBhvr>
                                        <p:cTn id="22" dur="1" fill="hold">
                                          <p:stCondLst>
                                            <p:cond delay="0"/>
                                          </p:stCondLst>
                                        </p:cTn>
                                        <p:tgtEl>
                                          <p:spTgt spid="1525774"/>
                                        </p:tgtEl>
                                        <p:attrNameLst>
                                          <p:attrName>style.visibility</p:attrName>
                                        </p:attrNameLst>
                                      </p:cBhvr>
                                      <p:to>
                                        <p:strVal val="visible"/>
                                      </p:to>
                                    </p:set>
                                    <p:animEffect transition="in" filter="fade">
                                      <p:cBhvr>
                                        <p:cTn id="23" dur="1000"/>
                                        <p:tgtEl>
                                          <p:spTgt spid="1525774"/>
                                        </p:tgtEl>
                                      </p:cBhvr>
                                    </p:animEffect>
                                  </p:childTnLst>
                                </p:cTn>
                              </p:par>
                            </p:childTnLst>
                          </p:cTn>
                        </p:par>
                        <p:par>
                          <p:cTn id="24" fill="hold" nodeType="afterGroup">
                            <p:stCondLst>
                              <p:cond delay="5000"/>
                            </p:stCondLst>
                            <p:childTnLst>
                              <p:par>
                                <p:cTn id="25" presetID="10" presetClass="entr" presetSubtype="0" fill="hold" grpId="0" nodeType="afterEffect">
                                  <p:stCondLst>
                                    <p:cond delay="0"/>
                                  </p:stCondLst>
                                  <p:childTnLst>
                                    <p:set>
                                      <p:cBhvr>
                                        <p:cTn id="26" dur="1" fill="hold">
                                          <p:stCondLst>
                                            <p:cond delay="0"/>
                                          </p:stCondLst>
                                        </p:cTn>
                                        <p:tgtEl>
                                          <p:spTgt spid="1525776"/>
                                        </p:tgtEl>
                                        <p:attrNameLst>
                                          <p:attrName>style.visibility</p:attrName>
                                        </p:attrNameLst>
                                      </p:cBhvr>
                                      <p:to>
                                        <p:strVal val="visible"/>
                                      </p:to>
                                    </p:set>
                                    <p:animEffect transition="in" filter="fade">
                                      <p:cBhvr>
                                        <p:cTn id="27" dur="1000"/>
                                        <p:tgtEl>
                                          <p:spTgt spid="15257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74" grpId="0" animBg="1"/>
      <p:bldP spid="1525769" grpId="0" animBg="1"/>
      <p:bldP spid="1525776" grpId="0" animBg="1"/>
      <p:bldP spid="1525771" grpId="0" animBg="1"/>
      <p:bldP spid="1525777" grpId="0" animBg="1"/>
      <p:bldP spid="152577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1748550" y="529299"/>
            <a:ext cx="5831541" cy="1295400"/>
          </a:xfrm>
        </p:spPr>
        <p:txBody>
          <a:bodyPr/>
          <a:lstStyle/>
          <a:p>
            <a:pPr eaLnBrk="1" hangingPunct="1"/>
            <a:r>
              <a:rPr lang="en-US" altLang="en-US" sz="3200" b="0" dirty="0" smtClean="0"/>
              <a:t>5.1.</a:t>
            </a:r>
            <a:r>
              <a:rPr lang="en-US" altLang="en-US" sz="3200" dirty="0" smtClean="0"/>
              <a:t> The DC Bias Point</a:t>
            </a:r>
          </a:p>
        </p:txBody>
      </p:sp>
      <p:sp>
        <p:nvSpPr>
          <p:cNvPr id="88068" name="AutoShape 3"/>
          <p:cNvSpPr>
            <a:spLocks noGrp="1" noChangeAspect="1" noChangeArrowheads="1"/>
          </p:cNvSpPr>
          <p:nvPr>
            <p:ph type="body" sz="half" idx="1"/>
          </p:nvPr>
        </p:nvSpPr>
        <p:spPr>
          <a:xfrm>
            <a:off x="838199" y="2201333"/>
            <a:ext cx="4305300" cy="4038600"/>
          </a:xfrm>
        </p:spPr>
        <p:txBody>
          <a:bodyPr/>
          <a:lstStyle/>
          <a:p>
            <a:pPr eaLnBrk="1" hangingPunct="1"/>
            <a:r>
              <a:rPr lang="en-US" altLang="en-US" sz="2800" b="1" dirty="0" smtClean="0">
                <a:solidFill>
                  <a:srgbClr val="FF0000"/>
                </a:solidFill>
              </a:rPr>
              <a:t>Q:</a:t>
            </a:r>
            <a:r>
              <a:rPr lang="en-US" altLang="en-US" sz="2800" dirty="0" smtClean="0">
                <a:solidFill>
                  <a:srgbClr val="FF0000"/>
                </a:solidFill>
              </a:rPr>
              <a:t> </a:t>
            </a:r>
            <a:r>
              <a:rPr lang="en-US" altLang="en-US" sz="2800" dirty="0" smtClean="0"/>
              <a:t>How is </a:t>
            </a:r>
            <a:r>
              <a:rPr lang="en-US" altLang="en-US" sz="2800" dirty="0" smtClean="0">
                <a:solidFill>
                  <a:srgbClr val="FF0000"/>
                </a:solidFill>
              </a:rPr>
              <a:t>dc bias current</a:t>
            </a:r>
            <a:r>
              <a:rPr lang="en-US" altLang="en-US" sz="2800" dirty="0" smtClean="0"/>
              <a:t> </a:t>
            </a:r>
            <a:r>
              <a:rPr lang="en-US" altLang="en-US" sz="2800" i="1" dirty="0" smtClean="0"/>
              <a:t>I</a:t>
            </a:r>
            <a:r>
              <a:rPr lang="en-US" altLang="en-US" sz="2800" i="1" baseline="-25000" dirty="0" smtClean="0"/>
              <a:t>D</a:t>
            </a:r>
            <a:r>
              <a:rPr lang="en-US" altLang="en-US" sz="2800" dirty="0" smtClean="0"/>
              <a:t> defined?</a:t>
            </a:r>
          </a:p>
        </p:txBody>
      </p:sp>
      <p:graphicFrame>
        <p:nvGraphicFramePr>
          <p:cNvPr id="88069" name="Object 8"/>
          <p:cNvGraphicFramePr>
            <a:graphicFrameLocks noGrp="1" noChangeAspect="1"/>
          </p:cNvGraphicFramePr>
          <p:nvPr>
            <p:ph sz="half" idx="2"/>
            <p:extLst>
              <p:ext uri="{D42A27DB-BD31-4B8C-83A1-F6EECF244321}">
                <p14:modId xmlns:p14="http://schemas.microsoft.com/office/powerpoint/2010/main" val="743534949"/>
              </p:ext>
            </p:extLst>
          </p:nvPr>
        </p:nvGraphicFramePr>
        <p:xfrm>
          <a:off x="774886" y="3756213"/>
          <a:ext cx="4519335" cy="1505953"/>
        </p:xfrm>
        <a:graphic>
          <a:graphicData uri="http://schemas.openxmlformats.org/presentationml/2006/ole">
            <mc:AlternateContent xmlns:mc="http://schemas.openxmlformats.org/markup-compatibility/2006">
              <mc:Choice xmlns:v="urn:schemas-microsoft-com:vml" Requires="v">
                <p:oleObj spid="_x0000_s25644" name="Equation" r:id="rId3" imgW="2019300" imgH="673100" progId="Equation.DSMT4">
                  <p:embed/>
                </p:oleObj>
              </mc:Choice>
              <mc:Fallback>
                <p:oleObj name="Equation" r:id="rId3" imgW="2019300" imgH="6731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4886" y="3756213"/>
                        <a:ext cx="4519335" cy="1505953"/>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28</a:t>
            </a:fld>
            <a:endParaRPr lang="en-US" altLang="en-US"/>
          </a:p>
        </p:txBody>
      </p:sp>
      <p:pic>
        <p:nvPicPr>
          <p:cNvPr id="88070" name="Picture 4" descr="se05F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292576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1" name="Rectangle 2"/>
          <p:cNvSpPr>
            <a:spLocks noChangeArrowheads="1"/>
          </p:cNvSpPr>
          <p:nvPr/>
        </p:nvSpPr>
        <p:spPr bwMode="auto">
          <a:xfrm>
            <a:off x="4316506" y="5638800"/>
            <a:ext cx="459889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16: </a:t>
            </a:r>
            <a:r>
              <a:rPr lang="en-US" altLang="en-US" dirty="0"/>
              <a:t>Conceptual circuit utilized to study the operation of the MOSFET as a small-signal amplifier.</a:t>
            </a:r>
          </a:p>
        </p:txBody>
      </p:sp>
      <p:sp>
        <p:nvSpPr>
          <p:cNvPr id="3" name="Rectangle 2"/>
          <p:cNvSpPr/>
          <p:nvPr/>
        </p:nvSpPr>
        <p:spPr>
          <a:xfrm>
            <a:off x="735107" y="4087906"/>
            <a:ext cx="1046630" cy="1219878"/>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2813531"/>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597181" y="625101"/>
            <a:ext cx="3657600" cy="1295400"/>
          </a:xfrm>
        </p:spPr>
        <p:txBody>
          <a:bodyPr>
            <a:normAutofit fontScale="90000"/>
          </a:bodyPr>
          <a:lstStyle/>
          <a:p>
            <a:pPr eaLnBrk="1" hangingPunct="1"/>
            <a:r>
              <a:rPr lang="en-US" altLang="en-US" sz="3200" b="0" dirty="0" smtClean="0"/>
              <a:t>5.2.</a:t>
            </a:r>
            <a:r>
              <a:rPr lang="en-US" altLang="en-US" sz="3200" dirty="0" smtClean="0"/>
              <a:t> The Signal Current in the Drain Terminal </a:t>
            </a:r>
          </a:p>
        </p:txBody>
      </p:sp>
      <p:sp>
        <p:nvSpPr>
          <p:cNvPr id="89092" name="Rectangle 4"/>
          <p:cNvSpPr>
            <a:spLocks noGrp="1" noChangeArrowheads="1"/>
          </p:cNvSpPr>
          <p:nvPr>
            <p:ph type="body" sz="half" idx="1"/>
          </p:nvPr>
        </p:nvSpPr>
        <p:spPr>
          <a:xfrm>
            <a:off x="152400" y="2057400"/>
            <a:ext cx="3962400" cy="4038600"/>
          </a:xfrm>
        </p:spPr>
        <p:txBody>
          <a:bodyPr/>
          <a:lstStyle/>
          <a:p>
            <a:pPr eaLnBrk="1" hangingPunct="1"/>
            <a:r>
              <a:rPr lang="en-US" altLang="en-US" b="1" dirty="0" smtClean="0">
                <a:solidFill>
                  <a:srgbClr val="FF0000"/>
                </a:solidFill>
              </a:rPr>
              <a:t>Q:</a:t>
            </a:r>
            <a:r>
              <a:rPr lang="en-US" altLang="en-US" dirty="0" smtClean="0">
                <a:solidFill>
                  <a:srgbClr val="FF0000"/>
                </a:solidFill>
              </a:rPr>
              <a:t> </a:t>
            </a:r>
            <a:r>
              <a:rPr lang="en-US" altLang="en-US" dirty="0" smtClean="0"/>
              <a:t>What is </a:t>
            </a:r>
            <a:r>
              <a:rPr lang="en-US" altLang="en-US" dirty="0" smtClean="0">
                <a:solidFill>
                  <a:srgbClr val="FF0000"/>
                </a:solidFill>
              </a:rPr>
              <a:t>effect of </a:t>
            </a:r>
            <a:r>
              <a:rPr lang="en-US" altLang="en-US" i="1" dirty="0" err="1" smtClean="0">
                <a:solidFill>
                  <a:srgbClr val="FF0000"/>
                </a:solidFill>
              </a:rPr>
              <a:t>v</a:t>
            </a:r>
            <a:r>
              <a:rPr lang="en-US" altLang="en-US" i="1" baseline="-25000" dirty="0" err="1" smtClean="0">
                <a:solidFill>
                  <a:srgbClr val="FF0000"/>
                </a:solidFill>
              </a:rPr>
              <a:t>gs</a:t>
            </a:r>
            <a:r>
              <a:rPr lang="en-US" altLang="en-US" i="1" baseline="-25000" dirty="0" smtClean="0"/>
              <a:t> </a:t>
            </a:r>
            <a:r>
              <a:rPr lang="en-US" altLang="en-US" dirty="0" smtClean="0"/>
              <a:t>on </a:t>
            </a:r>
            <a:r>
              <a:rPr lang="en-US" altLang="en-US" i="1" dirty="0" err="1" smtClean="0"/>
              <a:t>i</a:t>
            </a:r>
            <a:r>
              <a:rPr lang="en-US" altLang="en-US" i="1" baseline="-25000" dirty="0" err="1" smtClean="0"/>
              <a:t>D</a:t>
            </a:r>
            <a:r>
              <a:rPr lang="en-US" altLang="en-US" dirty="0" smtClean="0"/>
              <a:t>?</a:t>
            </a:r>
          </a:p>
          <a:p>
            <a:pPr lvl="1" eaLnBrk="1" hangingPunct="1"/>
            <a:r>
              <a:rPr lang="en-US" altLang="en-US" b="1" dirty="0" smtClean="0">
                <a:solidFill>
                  <a:srgbClr val="008000"/>
                </a:solidFill>
              </a:rPr>
              <a:t>step #1:</a:t>
            </a:r>
            <a:r>
              <a:rPr lang="en-US" altLang="en-US" dirty="0" smtClean="0"/>
              <a:t> Define </a:t>
            </a:r>
            <a:r>
              <a:rPr lang="en-US" altLang="en-US" i="1" dirty="0" err="1" smtClean="0">
                <a:solidFill>
                  <a:srgbClr val="FF0000"/>
                </a:solidFill>
              </a:rPr>
              <a:t>v</a:t>
            </a:r>
            <a:r>
              <a:rPr lang="en-US" altLang="en-US" i="1" baseline="-25000" dirty="0" err="1" smtClean="0">
                <a:solidFill>
                  <a:srgbClr val="FF0000"/>
                </a:solidFill>
              </a:rPr>
              <a:t>GS</a:t>
            </a:r>
            <a:r>
              <a:rPr lang="en-US" altLang="en-US" dirty="0" smtClean="0"/>
              <a:t> as in (5.42).</a:t>
            </a:r>
          </a:p>
          <a:p>
            <a:pPr lvl="1" eaLnBrk="1" hangingPunct="1"/>
            <a:r>
              <a:rPr lang="en-US" altLang="en-US" b="1" dirty="0" smtClean="0">
                <a:solidFill>
                  <a:srgbClr val="008000"/>
                </a:solidFill>
              </a:rPr>
              <a:t>step #2:</a:t>
            </a:r>
            <a:r>
              <a:rPr lang="en-US" altLang="en-US" dirty="0" smtClean="0"/>
              <a:t> Define </a:t>
            </a:r>
            <a:r>
              <a:rPr lang="en-US" altLang="en-US" i="1" dirty="0" err="1" smtClean="0"/>
              <a:t>i</a:t>
            </a:r>
            <a:r>
              <a:rPr lang="en-US" altLang="en-US" i="1" baseline="-25000" dirty="0" err="1" smtClean="0"/>
              <a:t>D</a:t>
            </a:r>
            <a:r>
              <a:rPr lang="en-US" altLang="en-US" dirty="0" smtClean="0"/>
              <a:t>, </a:t>
            </a:r>
            <a:r>
              <a:rPr lang="en-US" altLang="en-US" dirty="0" smtClean="0">
                <a:solidFill>
                  <a:srgbClr val="FF0000"/>
                </a:solidFill>
              </a:rPr>
              <a:t>separate terms</a:t>
            </a:r>
            <a:r>
              <a:rPr lang="en-US" altLang="en-US" dirty="0" smtClean="0"/>
              <a:t> as function of </a:t>
            </a:r>
            <a:r>
              <a:rPr lang="en-US" altLang="en-US" i="1" dirty="0" smtClean="0"/>
              <a:t>V</a:t>
            </a:r>
            <a:r>
              <a:rPr lang="en-US" altLang="en-US" i="1" baseline="-25000" dirty="0" smtClean="0"/>
              <a:t>GS</a:t>
            </a:r>
            <a:r>
              <a:rPr lang="en-US" altLang="en-US" dirty="0" smtClean="0"/>
              <a:t> and </a:t>
            </a:r>
            <a:r>
              <a:rPr lang="en-US" altLang="en-US" i="1" dirty="0" err="1" smtClean="0"/>
              <a:t>v</a:t>
            </a:r>
            <a:r>
              <a:rPr lang="en-US" altLang="en-US" i="1" baseline="-25000" dirty="0" err="1" smtClean="0"/>
              <a:t>gs</a:t>
            </a:r>
            <a:endParaRPr lang="en-US" altLang="en-US" i="1" baseline="-25000" dirty="0" smtClean="0"/>
          </a:p>
        </p:txBody>
      </p:sp>
      <p:graphicFrame>
        <p:nvGraphicFramePr>
          <p:cNvPr id="89094" name="Object 7"/>
          <p:cNvGraphicFramePr>
            <a:graphicFrameLocks noGrp="1" noChangeAspect="1"/>
          </p:cNvGraphicFramePr>
          <p:nvPr>
            <p:ph sz="half" idx="2"/>
          </p:nvPr>
        </p:nvGraphicFramePr>
        <p:xfrm>
          <a:off x="4259263" y="838200"/>
          <a:ext cx="4808537" cy="5876925"/>
        </p:xfrm>
        <a:graphic>
          <a:graphicData uri="http://schemas.openxmlformats.org/presentationml/2006/ole">
            <mc:AlternateContent xmlns:mc="http://schemas.openxmlformats.org/markup-compatibility/2006">
              <mc:Choice xmlns:v="urn:schemas-microsoft-com:vml" Requires="v">
                <p:oleObj spid="_x0000_s26665" name="Equation" r:id="rId3" imgW="2400300" imgH="2933700" progId="Equation.DSMT4">
                  <p:embed/>
                </p:oleObj>
              </mc:Choice>
              <mc:Fallback>
                <p:oleObj name="Equation" r:id="rId3" imgW="2400300" imgH="2933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59263" y="838200"/>
                        <a:ext cx="4808537" cy="587692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29</a:t>
            </a:fld>
            <a:endParaRPr lang="en-US" altLang="en-US"/>
          </a:p>
        </p:txBody>
      </p:sp>
      <p:sp>
        <p:nvSpPr>
          <p:cNvPr id="89097" name="Line 11"/>
          <p:cNvSpPr>
            <a:spLocks noChangeShapeType="1"/>
          </p:cNvSpPr>
          <p:nvPr/>
        </p:nvSpPr>
        <p:spPr bwMode="auto">
          <a:xfrm flipV="1">
            <a:off x="3352800" y="2667000"/>
            <a:ext cx="1828800" cy="1219200"/>
          </a:xfrm>
          <a:prstGeom prst="line">
            <a:avLst/>
          </a:prstGeom>
          <a:noFill/>
          <a:ln w="3175">
            <a:solidFill>
              <a:srgbClr val="DDDDD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8060" name="Line 12"/>
          <p:cNvSpPr>
            <a:spLocks noChangeShapeType="1"/>
          </p:cNvSpPr>
          <p:nvPr/>
        </p:nvSpPr>
        <p:spPr bwMode="auto">
          <a:xfrm flipV="1">
            <a:off x="3352800" y="2667000"/>
            <a:ext cx="1828800" cy="1219200"/>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 name="Rectangle 2"/>
          <p:cNvSpPr/>
          <p:nvPr/>
        </p:nvSpPr>
        <p:spPr>
          <a:xfrm>
            <a:off x="4259263" y="2286000"/>
            <a:ext cx="922337"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8058" name="Line 10"/>
          <p:cNvSpPr>
            <a:spLocks noChangeShapeType="1"/>
          </p:cNvSpPr>
          <p:nvPr/>
        </p:nvSpPr>
        <p:spPr bwMode="auto">
          <a:xfrm flipV="1">
            <a:off x="4025152" y="1143000"/>
            <a:ext cx="1151965" cy="2021541"/>
          </a:xfrm>
          <a:prstGeom prst="line">
            <a:avLst/>
          </a:prstGeom>
          <a:noFill/>
          <a:ln w="31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 name="Rectangle 13"/>
          <p:cNvSpPr/>
          <p:nvPr/>
        </p:nvSpPr>
        <p:spPr>
          <a:xfrm>
            <a:off x="4267200" y="4070350"/>
            <a:ext cx="922337"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4267200" y="5827806"/>
            <a:ext cx="922337"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4254781" y="822325"/>
            <a:ext cx="922337"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995129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2000"/>
                                        <p:tgtEl>
                                          <p:spTgt spid="1538058"/>
                                        </p:tgtEl>
                                      </p:cBhvr>
                                    </p:animEffect>
                                    <p:set>
                                      <p:cBhvr>
                                        <p:cTn id="7" dur="1" fill="hold">
                                          <p:stCondLst>
                                            <p:cond delay="1999"/>
                                          </p:stCondLst>
                                        </p:cTn>
                                        <p:tgtEl>
                                          <p:spTgt spid="153805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2000"/>
                                        <p:tgtEl>
                                          <p:spTgt spid="1538060"/>
                                        </p:tgtEl>
                                      </p:cBhvr>
                                    </p:animEffect>
                                    <p:set>
                                      <p:cBhvr>
                                        <p:cTn id="10" dur="1" fill="hold">
                                          <p:stCondLst>
                                            <p:cond delay="1999"/>
                                          </p:stCondLst>
                                        </p:cTn>
                                        <p:tgtEl>
                                          <p:spTgt spid="153806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060" grpId="0" animBg="1"/>
      <p:bldP spid="153805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pPr eaLnBrk="1" hangingPunct="1"/>
            <a:r>
              <a:rPr lang="en-US" altLang="en-US" b="0" dirty="0" smtClean="0"/>
              <a:t>3.</a:t>
            </a:r>
            <a:r>
              <a:rPr lang="en-US" altLang="en-US" dirty="0" smtClean="0"/>
              <a:t> MOSFET Circuits at DC</a:t>
            </a:r>
          </a:p>
        </p:txBody>
      </p:sp>
      <p:sp>
        <p:nvSpPr>
          <p:cNvPr id="58372" name="Rectangle 4"/>
          <p:cNvSpPr>
            <a:spLocks noGrp="1" noChangeArrowheads="1"/>
          </p:cNvSpPr>
          <p:nvPr>
            <p:ph sz="half" idx="1"/>
          </p:nvPr>
        </p:nvSpPr>
        <p:spPr>
          <a:xfrm>
            <a:off x="1176866" y="2469527"/>
            <a:ext cx="3718112" cy="3630706"/>
          </a:xfrm>
          <a:extLst>
            <a:ext uri="{909E8E84-426E-40DD-AFC4-6F175D3DCCD1}">
              <a14:hiddenFill xmlns:a14="http://schemas.microsoft.com/office/drawing/2010/main">
                <a:solidFill>
                  <a:schemeClr val="bg1"/>
                </a:solidFill>
              </a14:hiddenFill>
            </a:ext>
          </a:extLst>
        </p:spPr>
        <p:txBody>
          <a:bodyPr>
            <a:normAutofit/>
          </a:bodyPr>
          <a:lstStyle/>
          <a:p>
            <a:pPr eaLnBrk="1" hangingPunct="1"/>
            <a:r>
              <a:rPr lang="en-US" altLang="en-US" sz="2000" dirty="0" smtClean="0"/>
              <a:t>We move on to discuss </a:t>
            </a:r>
            <a:r>
              <a:rPr lang="en-US" altLang="en-US" sz="2000" dirty="0" smtClean="0">
                <a:solidFill>
                  <a:srgbClr val="FF0000"/>
                </a:solidFill>
              </a:rPr>
              <a:t>how MOSFET’s behave in dc</a:t>
            </a:r>
            <a:r>
              <a:rPr lang="en-US" altLang="en-US" sz="2000" dirty="0" smtClean="0"/>
              <a:t> circuits.</a:t>
            </a:r>
          </a:p>
          <a:p>
            <a:pPr eaLnBrk="1" hangingPunct="1"/>
            <a:r>
              <a:rPr lang="en-US" altLang="en-US" sz="2000" dirty="0" smtClean="0"/>
              <a:t>We will</a:t>
            </a:r>
            <a:r>
              <a:rPr lang="en-US" altLang="en-US" sz="2000" dirty="0" smtClean="0">
                <a:solidFill>
                  <a:srgbClr val="FF0000"/>
                </a:solidFill>
              </a:rPr>
              <a:t> neglect the effects of channel length modulation </a:t>
            </a:r>
            <a:r>
              <a:rPr lang="en-US" altLang="en-US" sz="2000" dirty="0" smtClean="0"/>
              <a:t>(assuming </a:t>
            </a:r>
            <a:r>
              <a:rPr lang="en-US" altLang="en-US" sz="2000" i="1" dirty="0" smtClean="0">
                <a:latin typeface="Symbol" panose="05050102010706020507" pitchFamily="18" charset="2"/>
              </a:rPr>
              <a:t>l</a:t>
            </a:r>
            <a:r>
              <a:rPr lang="en-US" altLang="en-US" sz="2000" dirty="0" smtClean="0"/>
              <a:t> = 0).</a:t>
            </a:r>
          </a:p>
          <a:p>
            <a:pPr eaLnBrk="1" hangingPunct="1"/>
            <a:r>
              <a:rPr lang="en-US" altLang="en-US" sz="2000" dirty="0" smtClean="0"/>
              <a:t>We will </a:t>
            </a:r>
            <a:r>
              <a:rPr lang="en-US" altLang="en-US" sz="2000" dirty="0" smtClean="0">
                <a:solidFill>
                  <a:srgbClr val="FF0000"/>
                </a:solidFill>
              </a:rPr>
              <a:t>work in terms of overdrive voltage</a:t>
            </a:r>
            <a:r>
              <a:rPr lang="en-US" altLang="en-US" sz="2000" dirty="0" smtClean="0"/>
              <a:t> (</a:t>
            </a:r>
            <a:r>
              <a:rPr lang="en-US" altLang="en-US" sz="2000" i="1" dirty="0" err="1" smtClean="0"/>
              <a:t>v</a:t>
            </a:r>
            <a:r>
              <a:rPr lang="en-US" altLang="en-US" sz="2000" i="1" baseline="-25000" dirty="0" err="1" smtClean="0"/>
              <a:t>OV</a:t>
            </a:r>
            <a:r>
              <a:rPr lang="en-US" altLang="en-US" sz="2000" dirty="0" smtClean="0"/>
              <a:t>), which reduces need to distinguish between PMOS and NMOS.</a:t>
            </a:r>
          </a:p>
        </p:txBody>
      </p:sp>
      <p:sp>
        <p:nvSpPr>
          <p:cNvPr id="2" name="Date Placeholder 1"/>
          <p:cNvSpPr>
            <a:spLocks noGrp="1"/>
          </p:cNvSpPr>
          <p:nvPr>
            <p:ph type="dt" sz="half" idx="10"/>
          </p:nvPr>
        </p:nvSpPr>
        <p:spPr/>
        <p:txBody>
          <a:bodyPr/>
          <a:lstStyle/>
          <a:p>
            <a:fld id="{37604497-22DB-40D3-B85B-E586F2DB0EAE}"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a:t>
            </a:fld>
            <a:endParaRPr lang="en-US"/>
          </a:p>
        </p:txBody>
      </p:sp>
      <p:pic>
        <p:nvPicPr>
          <p:cNvPr id="58374" name="Picture 4" descr="se05F19"/>
          <p:cNvPicPr>
            <a:picLocks noChangeAspect="1" noChangeArrowheads="1"/>
          </p:cNvPicPr>
          <p:nvPr/>
        </p:nvPicPr>
        <p:blipFill rotWithShape="1">
          <a:blip r:embed="rId2">
            <a:extLst>
              <a:ext uri="{28A0092B-C50C-407E-A947-70E740481C1C}">
                <a14:useLocalDpi xmlns:a14="http://schemas.microsoft.com/office/drawing/2010/main" val="0"/>
              </a:ext>
            </a:extLst>
          </a:blip>
          <a:srcRect r="70548" b="11723"/>
          <a:stretch/>
        </p:blipFill>
        <p:spPr bwMode="auto">
          <a:xfrm>
            <a:off x="5252289" y="2366682"/>
            <a:ext cx="2949176" cy="3626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Text Box 9"/>
          <p:cNvSpPr txBox="1">
            <a:spLocks noChangeArrowheads="1"/>
          </p:cNvSpPr>
          <p:nvPr/>
        </p:nvSpPr>
        <p:spPr bwMode="auto">
          <a:xfrm>
            <a:off x="5334000" y="2667000"/>
            <a:ext cx="2895600" cy="2378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15000" b="1">
                <a:solidFill>
                  <a:srgbClr val="FF0000"/>
                </a:solidFill>
              </a:rPr>
              <a:t>DC</a:t>
            </a:r>
          </a:p>
        </p:txBody>
      </p:sp>
    </p:spTree>
    <p:extLst>
      <p:ext uri="{BB962C8B-B14F-4D97-AF65-F5344CB8AC3E}">
        <p14:creationId xmlns:p14="http://schemas.microsoft.com/office/powerpoint/2010/main" val="201562235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9B2881-D3DE-4A7A-A0B4-2FFAEAFAEE9E}"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30</a:t>
            </a:fld>
            <a:endParaRPr lang="en-US"/>
          </a:p>
        </p:txBody>
      </p:sp>
      <p:sp>
        <p:nvSpPr>
          <p:cNvPr id="90116" name="Rectangle 3"/>
          <p:cNvSpPr>
            <a:spLocks noGrp="1" noChangeArrowheads="1"/>
          </p:cNvSpPr>
          <p:nvPr>
            <p:ph type="body" idx="4294967295"/>
          </p:nvPr>
        </p:nvSpPr>
        <p:spPr>
          <a:xfrm>
            <a:off x="693738" y="2362665"/>
            <a:ext cx="7192962" cy="3814297"/>
          </a:xfrm>
        </p:spPr>
        <p:txBody>
          <a:bodyPr>
            <a:normAutofit/>
          </a:bodyPr>
          <a:lstStyle/>
          <a:p>
            <a:pPr eaLnBrk="1" hangingPunct="1"/>
            <a:r>
              <a:rPr lang="en-US" altLang="en-US" b="1" dirty="0" smtClean="0">
                <a:solidFill>
                  <a:srgbClr val="008000"/>
                </a:solidFill>
              </a:rPr>
              <a:t>step #3:</a:t>
            </a:r>
            <a:r>
              <a:rPr lang="en-US" altLang="en-US" dirty="0" smtClean="0"/>
              <a:t> </a:t>
            </a:r>
            <a:r>
              <a:rPr lang="en-US" altLang="en-US" dirty="0" smtClean="0">
                <a:solidFill>
                  <a:srgbClr val="FF0000"/>
                </a:solidFill>
              </a:rPr>
              <a:t>Classify</a:t>
            </a:r>
            <a:r>
              <a:rPr lang="en-US" altLang="en-US" dirty="0" smtClean="0"/>
              <a:t> terms.</a:t>
            </a:r>
          </a:p>
          <a:p>
            <a:pPr lvl="1" eaLnBrk="1" hangingPunct="1"/>
            <a:r>
              <a:rPr lang="en-US" altLang="en-US" sz="2400" dirty="0" smtClean="0">
                <a:solidFill>
                  <a:srgbClr val="FF0000"/>
                </a:solidFill>
              </a:rPr>
              <a:t>dc bias</a:t>
            </a:r>
            <a:r>
              <a:rPr lang="en-US" altLang="en-US" sz="2400" dirty="0" smtClean="0"/>
              <a:t> current (</a:t>
            </a:r>
            <a:r>
              <a:rPr lang="en-US" altLang="en-US" sz="2400" i="1" dirty="0" smtClean="0"/>
              <a:t>I</a:t>
            </a:r>
            <a:r>
              <a:rPr lang="en-US" altLang="en-US" sz="2400" i="1" baseline="-25000" dirty="0" smtClean="0"/>
              <a:t>D</a:t>
            </a:r>
            <a:r>
              <a:rPr lang="en-US" altLang="en-US" sz="2400" dirty="0" smtClean="0"/>
              <a:t>).</a:t>
            </a:r>
          </a:p>
          <a:p>
            <a:pPr lvl="1" eaLnBrk="1" hangingPunct="1"/>
            <a:r>
              <a:rPr lang="en-US" altLang="en-US" sz="2400" dirty="0" smtClean="0">
                <a:solidFill>
                  <a:srgbClr val="FF0000"/>
                </a:solidFill>
              </a:rPr>
              <a:t>linear gain </a:t>
            </a:r>
            <a:r>
              <a:rPr lang="en-US" altLang="en-US" sz="2400" dirty="0" smtClean="0"/>
              <a:t>– is desirable.</a:t>
            </a:r>
          </a:p>
          <a:p>
            <a:pPr lvl="1" eaLnBrk="1" hangingPunct="1"/>
            <a:r>
              <a:rPr lang="en-US" altLang="en-US" sz="2400" dirty="0" smtClean="0">
                <a:solidFill>
                  <a:srgbClr val="FF0000"/>
                </a:solidFill>
              </a:rPr>
              <a:t>nonlinear distortion</a:t>
            </a:r>
            <a:r>
              <a:rPr lang="en-US" altLang="en-US" sz="2400" dirty="0" smtClean="0"/>
              <a:t> – is undesirable, because rep. distortion.</a:t>
            </a:r>
          </a:p>
        </p:txBody>
      </p:sp>
      <p:sp>
        <p:nvSpPr>
          <p:cNvPr id="90115" name="Rectangle 2"/>
          <p:cNvSpPr>
            <a:spLocks noGrp="1" noChangeArrowheads="1"/>
          </p:cNvSpPr>
          <p:nvPr>
            <p:ph type="title" idx="4294967295"/>
          </p:nvPr>
        </p:nvSpPr>
        <p:spPr>
          <a:xfrm>
            <a:off x="543719" y="620152"/>
            <a:ext cx="3723481" cy="1303337"/>
          </a:xfrm>
        </p:spPr>
        <p:txBody>
          <a:bodyPr/>
          <a:lstStyle/>
          <a:p>
            <a:pPr eaLnBrk="1" hangingPunct="1"/>
            <a:r>
              <a:rPr lang="en-US" altLang="en-US" sz="3200" dirty="0" smtClean="0">
                <a:solidFill>
                  <a:srgbClr val="FF0000"/>
                </a:solidFill>
              </a:rPr>
              <a:t>Q: </a:t>
            </a:r>
            <a:r>
              <a:rPr lang="en-US" altLang="en-US" sz="3200" b="0" dirty="0" smtClean="0"/>
              <a:t>What is </a:t>
            </a:r>
            <a:r>
              <a:rPr lang="en-US" altLang="en-US" sz="3200" b="0" dirty="0" smtClean="0">
                <a:solidFill>
                  <a:srgbClr val="FF0000"/>
                </a:solidFill>
              </a:rPr>
              <a:t>effect of </a:t>
            </a:r>
            <a:r>
              <a:rPr lang="en-US" altLang="en-US" sz="3200" b="0" i="1" dirty="0" err="1" smtClean="0">
                <a:solidFill>
                  <a:srgbClr val="FF0000"/>
                </a:solidFill>
              </a:rPr>
              <a:t>v</a:t>
            </a:r>
            <a:r>
              <a:rPr lang="en-US" altLang="en-US" sz="3200" b="0" i="1" baseline="-25000" dirty="0" err="1" smtClean="0">
                <a:solidFill>
                  <a:srgbClr val="FF0000"/>
                </a:solidFill>
              </a:rPr>
              <a:t>gs</a:t>
            </a:r>
            <a:r>
              <a:rPr lang="en-US" altLang="en-US" sz="3200" b="0" i="1" baseline="-25000" dirty="0" smtClean="0"/>
              <a:t> </a:t>
            </a:r>
            <a:r>
              <a:rPr lang="en-US" altLang="en-US" sz="3200" b="0" dirty="0" smtClean="0"/>
              <a:t>on </a:t>
            </a:r>
            <a:r>
              <a:rPr lang="en-US" altLang="en-US" sz="3200" b="0" i="1" dirty="0" err="1" smtClean="0"/>
              <a:t>i</a:t>
            </a:r>
            <a:r>
              <a:rPr lang="en-US" altLang="en-US" sz="3200" b="0" i="1" baseline="-25000" dirty="0" err="1" smtClean="0"/>
              <a:t>D</a:t>
            </a:r>
            <a:r>
              <a:rPr lang="en-US" altLang="en-US" sz="3200" b="0" dirty="0" smtClean="0"/>
              <a:t>?</a:t>
            </a:r>
          </a:p>
        </p:txBody>
      </p:sp>
      <p:graphicFrame>
        <p:nvGraphicFramePr>
          <p:cNvPr id="90117" name="Object 5"/>
          <p:cNvGraphicFramePr>
            <a:graphicFrameLocks noGrp="1" noChangeAspect="1"/>
          </p:cNvGraphicFramePr>
          <p:nvPr>
            <p:ph idx="4294967295"/>
            <p:extLst>
              <p:ext uri="{D42A27DB-BD31-4B8C-83A1-F6EECF244321}">
                <p14:modId xmlns:p14="http://schemas.microsoft.com/office/powerpoint/2010/main" val="3317103813"/>
              </p:ext>
            </p:extLst>
          </p:nvPr>
        </p:nvGraphicFramePr>
        <p:xfrm>
          <a:off x="699244" y="4549589"/>
          <a:ext cx="7688263" cy="1779588"/>
        </p:xfrm>
        <a:graphic>
          <a:graphicData uri="http://schemas.openxmlformats.org/presentationml/2006/ole">
            <mc:AlternateContent xmlns:mc="http://schemas.openxmlformats.org/markup-compatibility/2006">
              <mc:Choice xmlns:v="urn:schemas-microsoft-com:vml" Requires="v">
                <p:oleObj spid="_x0000_s27687" name="Equation" r:id="rId3" imgW="2743200" imgH="634680" progId="Equation.DSMT4">
                  <p:embed/>
                </p:oleObj>
              </mc:Choice>
              <mc:Fallback>
                <p:oleObj name="Equation" r:id="rId3" imgW="2743200" imgH="6346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9244" y="4549589"/>
                        <a:ext cx="7688263" cy="17795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541136" name="Line 16"/>
          <p:cNvSpPr>
            <a:spLocks noChangeShapeType="1"/>
          </p:cNvSpPr>
          <p:nvPr/>
        </p:nvSpPr>
        <p:spPr bwMode="auto">
          <a:xfrm>
            <a:off x="7886700" y="972670"/>
            <a:ext cx="0" cy="39624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41135" name="Text Box 15"/>
          <p:cNvSpPr txBox="1">
            <a:spLocks noChangeArrowheads="1"/>
          </p:cNvSpPr>
          <p:nvPr/>
        </p:nvSpPr>
        <p:spPr bwMode="auto">
          <a:xfrm>
            <a:off x="4267200" y="180975"/>
            <a:ext cx="4648200" cy="2503488"/>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a:solidFill>
                  <a:srgbClr val="FF0000"/>
                </a:solidFill>
              </a:rPr>
              <a:t>Note that to minimize nonlinear distortion, </a:t>
            </a: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 should be kept small.</a:t>
            </a:r>
          </a:p>
          <a:p>
            <a:pPr algn="ctr" eaLnBrk="1" hangingPunct="1">
              <a:spcBef>
                <a:spcPct val="50000"/>
              </a:spcBef>
            </a:pPr>
            <a:r>
              <a:rPr lang="en-US" altLang="en-US" sz="2400">
                <a:solidFill>
                  <a:srgbClr val="FF0000"/>
                </a:solidFill>
              </a:rPr>
              <a:t>½</a:t>
            </a:r>
            <a:r>
              <a:rPr lang="en-US" altLang="en-US" sz="2400" i="1">
                <a:solidFill>
                  <a:srgbClr val="FF0000"/>
                </a:solidFill>
              </a:rPr>
              <a:t>k</a:t>
            </a:r>
            <a:r>
              <a:rPr lang="en-US" altLang="en-US" sz="2400" i="1" baseline="-25000">
                <a:solidFill>
                  <a:srgbClr val="FF0000"/>
                </a:solidFill>
              </a:rPr>
              <a:t>n</a:t>
            </a:r>
            <a:r>
              <a:rPr lang="en-US" altLang="en-US" sz="2400" i="1">
                <a:solidFill>
                  <a:srgbClr val="FF0000"/>
                </a:solidFill>
              </a:rPr>
              <a:t>v</a:t>
            </a:r>
            <a:r>
              <a:rPr lang="en-US" altLang="en-US" sz="2400" i="1" baseline="-25000">
                <a:solidFill>
                  <a:srgbClr val="FF0000"/>
                </a:solidFill>
              </a:rPr>
              <a:t>gs</a:t>
            </a:r>
            <a:r>
              <a:rPr lang="en-US" altLang="en-US" sz="2400" baseline="30000">
                <a:solidFill>
                  <a:srgbClr val="FF0000"/>
                </a:solidFill>
              </a:rPr>
              <a:t>2</a:t>
            </a:r>
            <a:r>
              <a:rPr lang="en-US" altLang="en-US" sz="2400">
                <a:solidFill>
                  <a:srgbClr val="FF0000"/>
                </a:solidFill>
              </a:rPr>
              <a:t> &lt;&lt; </a:t>
            </a:r>
            <a:r>
              <a:rPr lang="en-US" altLang="en-US" sz="2400" i="1">
                <a:solidFill>
                  <a:srgbClr val="FF0000"/>
                </a:solidFill>
              </a:rPr>
              <a:t>k</a:t>
            </a:r>
            <a:r>
              <a:rPr lang="en-US" altLang="en-US" sz="2400" i="1" baseline="-25000">
                <a:solidFill>
                  <a:srgbClr val="FF0000"/>
                </a:solidFill>
              </a:rPr>
              <a:t>n</a:t>
            </a:r>
            <a:r>
              <a:rPr lang="en-US" altLang="en-US" sz="2400">
                <a:solidFill>
                  <a:srgbClr val="FF0000"/>
                </a:solidFill>
              </a:rPr>
              <a:t>(</a:t>
            </a: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a:t>
            </a:r>
            <a:r>
              <a:rPr lang="en-US" altLang="en-US" sz="2400" i="1">
                <a:solidFill>
                  <a:srgbClr val="FF0000"/>
                </a:solidFill>
              </a:rPr>
              <a:t>V</a:t>
            </a:r>
            <a:r>
              <a:rPr lang="en-US" altLang="en-US" sz="2400" i="1" baseline="-25000">
                <a:solidFill>
                  <a:srgbClr val="FF0000"/>
                </a:solidFill>
              </a:rPr>
              <a:t>t</a:t>
            </a:r>
            <a:r>
              <a:rPr lang="en-US" altLang="en-US" sz="2400">
                <a:solidFill>
                  <a:srgbClr val="FF0000"/>
                </a:solidFill>
              </a:rPr>
              <a:t>)</a:t>
            </a:r>
            <a:r>
              <a:rPr lang="en-US" altLang="en-US" sz="2400" i="1">
                <a:solidFill>
                  <a:srgbClr val="FF0000"/>
                </a:solidFill>
              </a:rPr>
              <a:t>v</a:t>
            </a:r>
            <a:r>
              <a:rPr lang="en-US" altLang="en-US" sz="2400" i="1" baseline="-25000">
                <a:solidFill>
                  <a:srgbClr val="FF0000"/>
                </a:solidFill>
              </a:rPr>
              <a:t>gs</a:t>
            </a:r>
          </a:p>
          <a:p>
            <a:pPr algn="ctr" eaLnBrk="1" hangingPunct="1">
              <a:spcBef>
                <a:spcPct val="50000"/>
              </a:spcBef>
            </a:pP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 &lt;&lt; 2(</a:t>
            </a: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a:t>
            </a:r>
            <a:r>
              <a:rPr lang="en-US" altLang="en-US" sz="2400" i="1">
                <a:solidFill>
                  <a:srgbClr val="FF0000"/>
                </a:solidFill>
              </a:rPr>
              <a:t>V</a:t>
            </a:r>
            <a:r>
              <a:rPr lang="en-US" altLang="en-US" sz="2400" i="1" baseline="-25000">
                <a:solidFill>
                  <a:srgbClr val="FF0000"/>
                </a:solidFill>
              </a:rPr>
              <a:t>t</a:t>
            </a:r>
            <a:r>
              <a:rPr lang="en-US" altLang="en-US" sz="2400">
                <a:solidFill>
                  <a:srgbClr val="FF0000"/>
                </a:solidFill>
              </a:rPr>
              <a:t>)</a:t>
            </a:r>
          </a:p>
          <a:p>
            <a:pPr algn="ctr" eaLnBrk="1" hangingPunct="1">
              <a:spcBef>
                <a:spcPct val="50000"/>
              </a:spcBef>
            </a:pPr>
            <a:r>
              <a:rPr lang="en-US" altLang="en-US" sz="2400" i="1">
                <a:solidFill>
                  <a:srgbClr val="FF0000"/>
                </a:solidFill>
              </a:rPr>
              <a:t>v</a:t>
            </a:r>
            <a:r>
              <a:rPr lang="en-US" altLang="en-US" sz="2400" i="1" baseline="-25000">
                <a:solidFill>
                  <a:srgbClr val="FF0000"/>
                </a:solidFill>
              </a:rPr>
              <a:t>gs</a:t>
            </a:r>
            <a:r>
              <a:rPr lang="en-US" altLang="en-US" sz="2400">
                <a:solidFill>
                  <a:srgbClr val="FF0000"/>
                </a:solidFill>
              </a:rPr>
              <a:t> &lt;&lt; 2</a:t>
            </a:r>
            <a:r>
              <a:rPr lang="en-US" altLang="en-US" sz="2400" i="1">
                <a:solidFill>
                  <a:srgbClr val="FF0000"/>
                </a:solidFill>
              </a:rPr>
              <a:t>v</a:t>
            </a:r>
            <a:r>
              <a:rPr lang="en-US" altLang="en-US" sz="2400" i="1" baseline="-25000">
                <a:solidFill>
                  <a:srgbClr val="FF0000"/>
                </a:solidFill>
              </a:rPr>
              <a:t>OV</a:t>
            </a:r>
          </a:p>
        </p:txBody>
      </p:sp>
      <p:sp>
        <p:nvSpPr>
          <p:cNvPr id="9" name="Rectangle 8"/>
          <p:cNvSpPr/>
          <p:nvPr/>
        </p:nvSpPr>
        <p:spPr>
          <a:xfrm>
            <a:off x="693738" y="4838700"/>
            <a:ext cx="1336768" cy="381000"/>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4149422"/>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41135"/>
                                        </p:tgtEl>
                                        <p:attrNameLst>
                                          <p:attrName>style.visibility</p:attrName>
                                        </p:attrNameLst>
                                      </p:cBhvr>
                                      <p:to>
                                        <p:strVal val="visible"/>
                                      </p:to>
                                    </p:set>
                                    <p:animEffect transition="in" filter="fade">
                                      <p:cBhvr>
                                        <p:cTn id="7" dur="500"/>
                                        <p:tgtEl>
                                          <p:spTgt spid="1541135"/>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541136"/>
                                        </p:tgtEl>
                                        <p:attrNameLst>
                                          <p:attrName>style.visibility</p:attrName>
                                        </p:attrNameLst>
                                      </p:cBhvr>
                                      <p:to>
                                        <p:strVal val="visible"/>
                                      </p:to>
                                    </p:set>
                                    <p:animEffect transition="in" filter="fade">
                                      <p:cBhvr>
                                        <p:cTn id="10" dur="500"/>
                                        <p:tgtEl>
                                          <p:spTgt spid="1541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1136" grpId="0" animBg="1"/>
      <p:bldP spid="154113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2"/>
          <p:cNvSpPr>
            <a:spLocks noGrp="1" noChangeArrowheads="1"/>
          </p:cNvSpPr>
          <p:nvPr>
            <p:ph type="title"/>
          </p:nvPr>
        </p:nvSpPr>
        <p:spPr>
          <a:xfrm>
            <a:off x="1106709" y="561975"/>
            <a:ext cx="6741891" cy="1295400"/>
          </a:xfrm>
        </p:spPr>
        <p:txBody>
          <a:bodyPr/>
          <a:lstStyle/>
          <a:p>
            <a:pPr eaLnBrk="1" hangingPunct="1"/>
            <a:r>
              <a:rPr lang="en-US" altLang="en-US" sz="3200" dirty="0" smtClean="0">
                <a:solidFill>
                  <a:srgbClr val="FF0000"/>
                </a:solidFill>
              </a:rPr>
              <a:t>Q: </a:t>
            </a:r>
            <a:r>
              <a:rPr lang="en-US" altLang="en-US" sz="3200" b="0" dirty="0" smtClean="0"/>
              <a:t>What is </a:t>
            </a:r>
            <a:r>
              <a:rPr lang="en-US" altLang="en-US" sz="3200" b="0" dirty="0" smtClean="0">
                <a:solidFill>
                  <a:srgbClr val="FF0000"/>
                </a:solidFill>
              </a:rPr>
              <a:t>effect of </a:t>
            </a:r>
            <a:r>
              <a:rPr lang="en-US" altLang="en-US" sz="3200" b="0" i="1" dirty="0" err="1" smtClean="0">
                <a:solidFill>
                  <a:srgbClr val="FF0000"/>
                </a:solidFill>
              </a:rPr>
              <a:t>v</a:t>
            </a:r>
            <a:r>
              <a:rPr lang="en-US" altLang="en-US" sz="3200" b="0" i="1" baseline="-25000" dirty="0" err="1" smtClean="0">
                <a:solidFill>
                  <a:srgbClr val="FF0000"/>
                </a:solidFill>
              </a:rPr>
              <a:t>gs</a:t>
            </a:r>
            <a:r>
              <a:rPr lang="en-US" altLang="en-US" sz="3200" b="0" i="1" baseline="-25000" dirty="0" smtClean="0"/>
              <a:t> </a:t>
            </a:r>
            <a:r>
              <a:rPr lang="en-US" altLang="en-US" sz="3200" b="0" dirty="0" smtClean="0"/>
              <a:t>on </a:t>
            </a:r>
            <a:r>
              <a:rPr lang="en-US" altLang="en-US" sz="3200" b="0" i="1" dirty="0" err="1" smtClean="0"/>
              <a:t>i</a:t>
            </a:r>
            <a:r>
              <a:rPr lang="en-US" altLang="en-US" sz="3200" b="0" i="1" baseline="-25000" dirty="0" err="1" smtClean="0"/>
              <a:t>D</a:t>
            </a:r>
            <a:r>
              <a:rPr lang="en-US" altLang="en-US" sz="3200" b="0" dirty="0" smtClean="0"/>
              <a:t>?</a:t>
            </a:r>
          </a:p>
        </p:txBody>
      </p:sp>
      <p:sp>
        <p:nvSpPr>
          <p:cNvPr id="91140" name="Rectangle 3"/>
          <p:cNvSpPr>
            <a:spLocks noGrp="1" noChangeArrowheads="1"/>
          </p:cNvSpPr>
          <p:nvPr>
            <p:ph type="body" sz="half" idx="1"/>
          </p:nvPr>
        </p:nvSpPr>
        <p:spPr>
          <a:xfrm>
            <a:off x="152400" y="2057400"/>
            <a:ext cx="8839200" cy="4038600"/>
          </a:xfrm>
        </p:spPr>
        <p:txBody>
          <a:bodyPr/>
          <a:lstStyle/>
          <a:p>
            <a:pPr eaLnBrk="1" hangingPunct="1"/>
            <a:r>
              <a:rPr lang="en-US" altLang="en-US" sz="2800" b="1" smtClean="0">
                <a:solidFill>
                  <a:srgbClr val="008000"/>
                </a:solidFill>
              </a:rPr>
              <a:t>step #4:</a:t>
            </a:r>
            <a:r>
              <a:rPr lang="en-US" altLang="en-US" sz="2800" smtClean="0"/>
              <a:t> </a:t>
            </a:r>
            <a:r>
              <a:rPr lang="en-US" altLang="en-US" sz="2800" smtClean="0">
                <a:solidFill>
                  <a:srgbClr val="FF0000"/>
                </a:solidFill>
              </a:rPr>
              <a:t>Adapt (5.43)</a:t>
            </a:r>
            <a:r>
              <a:rPr lang="en-US" altLang="en-US" sz="2800" smtClean="0"/>
              <a:t> for small-signal condition.</a:t>
            </a:r>
          </a:p>
          <a:p>
            <a:pPr lvl="1" eaLnBrk="1" hangingPunct="1"/>
            <a:r>
              <a:rPr lang="en-US" altLang="en-US" sz="2800" smtClean="0"/>
              <a:t>If </a:t>
            </a:r>
            <a:r>
              <a:rPr lang="en-US" altLang="en-US" sz="2800" i="1" smtClean="0">
                <a:solidFill>
                  <a:srgbClr val="FF0000"/>
                </a:solidFill>
              </a:rPr>
              <a:t>v</a:t>
            </a:r>
            <a:r>
              <a:rPr lang="en-US" altLang="en-US" sz="2800" i="1" baseline="-25000" smtClean="0">
                <a:solidFill>
                  <a:srgbClr val="FF0000"/>
                </a:solidFill>
              </a:rPr>
              <a:t>gs</a:t>
            </a:r>
            <a:r>
              <a:rPr lang="en-US" altLang="en-US" sz="2800" smtClean="0">
                <a:solidFill>
                  <a:srgbClr val="FF0000"/>
                </a:solidFill>
              </a:rPr>
              <a:t> &lt;&lt; 2</a:t>
            </a:r>
            <a:r>
              <a:rPr lang="en-US" altLang="en-US" sz="2800" i="1" smtClean="0">
                <a:solidFill>
                  <a:srgbClr val="FF0000"/>
                </a:solidFill>
              </a:rPr>
              <a:t>v</a:t>
            </a:r>
            <a:r>
              <a:rPr lang="en-US" altLang="en-US" sz="2800" i="1" baseline="-25000" smtClean="0">
                <a:solidFill>
                  <a:srgbClr val="FF0000"/>
                </a:solidFill>
              </a:rPr>
              <a:t>OV </a:t>
            </a:r>
            <a:r>
              <a:rPr lang="en-US" altLang="en-US" sz="2800" smtClean="0"/>
              <a:t>, neglect distortion.</a:t>
            </a:r>
          </a:p>
        </p:txBody>
      </p:sp>
      <p:graphicFrame>
        <p:nvGraphicFramePr>
          <p:cNvPr id="91141" name="Object 12"/>
          <p:cNvGraphicFramePr>
            <a:graphicFrameLocks noGrp="1" noChangeAspect="1"/>
          </p:cNvGraphicFramePr>
          <p:nvPr>
            <p:ph sz="quarter" idx="2"/>
            <p:extLst>
              <p:ext uri="{D42A27DB-BD31-4B8C-83A1-F6EECF244321}">
                <p14:modId xmlns:p14="http://schemas.microsoft.com/office/powerpoint/2010/main" val="1062284081"/>
              </p:ext>
            </p:extLst>
          </p:nvPr>
        </p:nvGraphicFramePr>
        <p:xfrm>
          <a:off x="524434" y="3429000"/>
          <a:ext cx="8340165" cy="2867025"/>
        </p:xfrm>
        <a:graphic>
          <a:graphicData uri="http://schemas.openxmlformats.org/presentationml/2006/ole">
            <mc:AlternateContent xmlns:mc="http://schemas.openxmlformats.org/markup-compatibility/2006">
              <mc:Choice xmlns:v="urn:schemas-microsoft-com:vml" Requires="v">
                <p:oleObj spid="_x0000_s28712" name="Equation" r:id="rId3" imgW="3098800" imgH="1028700" progId="Equation.DSMT4">
                  <p:embed/>
                </p:oleObj>
              </mc:Choice>
              <mc:Fallback>
                <p:oleObj name="Equation" r:id="rId3" imgW="3098800" imgH="10287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434" y="3429000"/>
                        <a:ext cx="8340165" cy="2867025"/>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25371933-B8D7-4336-B6C0-A24FD4DCF24D}" type="slidenum">
              <a:rPr lang="en-US" altLang="en-US" smtClean="0"/>
              <a:pPr/>
              <a:t>31</a:t>
            </a:fld>
            <a:endParaRPr lang="en-US" altLang="en-US"/>
          </a:p>
        </p:txBody>
      </p:sp>
      <p:sp>
        <p:nvSpPr>
          <p:cNvPr id="91142" name="Rectangle 9"/>
          <p:cNvSpPr>
            <a:spLocks noChangeArrowheads="1"/>
          </p:cNvSpPr>
          <p:nvPr/>
        </p:nvSpPr>
        <p:spPr bwMode="auto">
          <a:xfrm>
            <a:off x="6629400" y="3352800"/>
            <a:ext cx="1447800" cy="17526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endParaRPr lang="en-US" altLang="en-US"/>
          </a:p>
        </p:txBody>
      </p:sp>
      <p:sp>
        <p:nvSpPr>
          <p:cNvPr id="91143" name="Line 7"/>
          <p:cNvSpPr>
            <a:spLocks noChangeShapeType="1"/>
          </p:cNvSpPr>
          <p:nvPr/>
        </p:nvSpPr>
        <p:spPr bwMode="auto">
          <a:xfrm>
            <a:off x="6858000" y="3429000"/>
            <a:ext cx="990600" cy="1143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144" name="Line 8"/>
          <p:cNvSpPr>
            <a:spLocks noChangeShapeType="1"/>
          </p:cNvSpPr>
          <p:nvPr/>
        </p:nvSpPr>
        <p:spPr bwMode="auto">
          <a:xfrm flipH="1">
            <a:off x="6858000" y="3429000"/>
            <a:ext cx="990600" cy="1143000"/>
          </a:xfrm>
          <a:prstGeom prst="line">
            <a:avLst/>
          </a:prstGeom>
          <a:noFill/>
          <a:ln w="762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55473" name="Rectangle 17"/>
          <p:cNvSpPr>
            <a:spLocks noChangeArrowheads="1"/>
          </p:cNvSpPr>
          <p:nvPr/>
        </p:nvSpPr>
        <p:spPr bwMode="auto">
          <a:xfrm>
            <a:off x="4343400" y="3581400"/>
            <a:ext cx="1981200" cy="762000"/>
          </a:xfrm>
          <a:prstGeom prst="rect">
            <a:avLst/>
          </a:prstGeom>
          <a:noFill/>
          <a:ln w="76200">
            <a:solidFill>
              <a:srgbClr val="3333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10" name="Rectangle 9"/>
          <p:cNvSpPr/>
          <p:nvPr/>
        </p:nvSpPr>
        <p:spPr>
          <a:xfrm>
            <a:off x="605118" y="3774391"/>
            <a:ext cx="1210234" cy="2393576"/>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57857238"/>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3" presetClass="path" presetSubtype="0" repeatCount="3000" accel="50000" decel="50000" autoRev="1" fill="remove" grpId="0" nodeType="withEffect">
                                  <p:stCondLst>
                                    <p:cond delay="0"/>
                                  </p:stCondLst>
                                  <p:childTnLst>
                                    <p:animMotion origin="layout" path="M -3.33333E-6 2.22222E-6 L 0.29167 0.25555 " pathEditMode="relative" rAng="0" ptsTypes="AA">
                                      <p:cBhvr>
                                        <p:cTn id="6" dur="2000" fill="hold"/>
                                        <p:tgtEl>
                                          <p:spTgt spid="1555473"/>
                                        </p:tgtEl>
                                        <p:attrNameLst>
                                          <p:attrName>ppt_x</p:attrName>
                                          <p:attrName>ppt_y</p:attrName>
                                        </p:attrNameLst>
                                      </p:cBhvr>
                                      <p:rCtr x="14583" y="12778"/>
                                    </p:animMotion>
                                  </p:childTnLst>
                                </p:cTn>
                              </p:par>
                            </p:childTnLst>
                          </p:cTn>
                        </p:par>
                        <p:par>
                          <p:cTn id="7" fill="hold" nodeType="afterGroup">
                            <p:stCondLst>
                              <p:cond delay="12000"/>
                            </p:stCondLst>
                            <p:childTnLst>
                              <p:par>
                                <p:cTn id="8" presetID="10" presetClass="exit" presetSubtype="0" fill="hold" grpId="1" nodeType="afterEffect">
                                  <p:stCondLst>
                                    <p:cond delay="0"/>
                                  </p:stCondLst>
                                  <p:childTnLst>
                                    <p:animEffect transition="out" filter="fade">
                                      <p:cBhvr>
                                        <p:cTn id="9" dur="1000"/>
                                        <p:tgtEl>
                                          <p:spTgt spid="1555473"/>
                                        </p:tgtEl>
                                      </p:cBhvr>
                                    </p:animEffect>
                                    <p:set>
                                      <p:cBhvr>
                                        <p:cTn id="10" dur="1" fill="hold">
                                          <p:stCondLst>
                                            <p:cond delay="999"/>
                                          </p:stCondLst>
                                        </p:cTn>
                                        <p:tgtEl>
                                          <p:spTgt spid="155547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5473" grpId="0" animBg="1"/>
      <p:bldP spid="155547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p:txBody>
          <a:bodyPr/>
          <a:lstStyle/>
          <a:p>
            <a:pPr eaLnBrk="1" hangingPunct="1"/>
            <a:endParaRPr lang="en-US" altLang="en-US" smtClean="0"/>
          </a:p>
        </p:txBody>
      </p:sp>
      <p:sp>
        <p:nvSpPr>
          <p:cNvPr id="92164" name="Rectangle 3"/>
          <p:cNvSpPr>
            <a:spLocks noGrp="1" noChangeArrowheads="1"/>
          </p:cNvSpPr>
          <p:nvPr>
            <p:ph idx="1"/>
          </p:nvPr>
        </p:nvSpPr>
        <p:spPr/>
        <p:txBody>
          <a:bodyPr/>
          <a:lstStyle/>
          <a:p>
            <a:pPr eaLnBrk="1" hangingPunct="1"/>
            <a:endParaRPr lang="en-US" altLang="en-US" smtClean="0"/>
          </a:p>
        </p:txBody>
      </p:sp>
      <p:sp>
        <p:nvSpPr>
          <p:cNvPr id="2" name="Date Placeholder 1"/>
          <p:cNvSpPr>
            <a:spLocks noGrp="1"/>
          </p:cNvSpPr>
          <p:nvPr>
            <p:ph type="dt" sz="half" idx="10"/>
          </p:nvPr>
        </p:nvSpPr>
        <p:spPr/>
        <p:txBody>
          <a:bodyPr/>
          <a:lstStyle/>
          <a:p>
            <a:fld id="{3CE29D93-4524-4C83-A9A7-2E2AFF0FF9F6}"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32</a:t>
            </a:fld>
            <a:endParaRPr lang="en-US"/>
          </a:p>
        </p:txBody>
      </p:sp>
      <p:sp>
        <p:nvSpPr>
          <p:cNvPr id="92165" name="Rectangle 4"/>
          <p:cNvSpPr>
            <a:spLocks noChangeArrowheads="1"/>
          </p:cNvSpPr>
          <p:nvPr/>
        </p:nvSpPr>
        <p:spPr bwMode="auto">
          <a:xfrm>
            <a:off x="0" y="0"/>
            <a:ext cx="9144000" cy="6858000"/>
          </a:xfrm>
          <a:prstGeom prst="rect">
            <a:avLst/>
          </a:prstGeom>
          <a:solidFill>
            <a:schemeClr val="bg1">
              <a:alpha val="9803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pic>
        <p:nvPicPr>
          <p:cNvPr id="92166" name="Picture 4" descr="se05F3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572135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7" name="Rectangle 2"/>
          <p:cNvSpPr>
            <a:spLocks noChangeArrowheads="1"/>
          </p:cNvSpPr>
          <p:nvPr/>
        </p:nvSpPr>
        <p:spPr bwMode="auto">
          <a:xfrm>
            <a:off x="1289913" y="6195516"/>
            <a:ext cx="62526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l" eaLnBrk="1" hangingPunct="1"/>
            <a:r>
              <a:rPr lang="en-US" altLang="en-US" sz="2000" b="1" dirty="0"/>
              <a:t>Figure </a:t>
            </a:r>
            <a:r>
              <a:rPr lang="en-US" altLang="en-US" sz="2000" b="1" dirty="0" smtClean="0"/>
              <a:t>17: </a:t>
            </a:r>
            <a:r>
              <a:rPr lang="en-US" altLang="en-US" sz="2000" dirty="0"/>
              <a:t>Small-signal operation of the MOSFET amplifier.</a:t>
            </a:r>
          </a:p>
        </p:txBody>
      </p:sp>
      <p:pic>
        <p:nvPicPr>
          <p:cNvPr id="921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1200150"/>
            <a:ext cx="2057400" cy="781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69"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1323975"/>
            <a:ext cx="771525" cy="50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58537" name="Rectangle 9"/>
          <p:cNvSpPr>
            <a:spLocks noChangeArrowheads="1"/>
          </p:cNvSpPr>
          <p:nvPr/>
        </p:nvSpPr>
        <p:spPr bwMode="auto">
          <a:xfrm>
            <a:off x="5486400" y="990600"/>
            <a:ext cx="3352800" cy="1219200"/>
          </a:xfrm>
          <a:prstGeom prst="rect">
            <a:avLst/>
          </a:prstGeom>
          <a:noFill/>
          <a:ln w="762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4" name="Rectangle 3"/>
          <p:cNvSpPr/>
          <p:nvPr/>
        </p:nvSpPr>
        <p:spPr>
          <a:xfrm>
            <a:off x="5638800" y="1200150"/>
            <a:ext cx="990600" cy="7810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9632367"/>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xit" presetSubtype="0" fill="hold" grpId="0" nodeType="withEffect">
                                  <p:stCondLst>
                                    <p:cond delay="0"/>
                                  </p:stCondLst>
                                  <p:childTnLst>
                                    <p:animEffect transition="out" filter="fade">
                                      <p:cBhvr>
                                        <p:cTn id="6" dur="5000"/>
                                        <p:tgtEl>
                                          <p:spTgt spid="1558537"/>
                                        </p:tgtEl>
                                      </p:cBhvr>
                                    </p:animEffect>
                                    <p:set>
                                      <p:cBhvr>
                                        <p:cTn id="7" dur="1" fill="hold">
                                          <p:stCondLst>
                                            <p:cond delay="4999"/>
                                          </p:stCondLst>
                                        </p:cTn>
                                        <p:tgtEl>
                                          <p:spTgt spid="155853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85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838200" y="394447"/>
            <a:ext cx="3657600" cy="1295400"/>
          </a:xfrm>
        </p:spPr>
        <p:txBody>
          <a:bodyPr/>
          <a:lstStyle/>
          <a:p>
            <a:pPr eaLnBrk="1" hangingPunct="1"/>
            <a:r>
              <a:rPr lang="en-US" altLang="en-US" sz="3200" b="0" dirty="0" smtClean="0"/>
              <a:t>5.3.</a:t>
            </a:r>
            <a:r>
              <a:rPr lang="en-US" altLang="en-US" sz="3200" dirty="0" smtClean="0"/>
              <a:t> The Voltage Gain</a:t>
            </a:r>
          </a:p>
        </p:txBody>
      </p:sp>
      <p:sp>
        <p:nvSpPr>
          <p:cNvPr id="93189" name="Rectangle 3"/>
          <p:cNvSpPr>
            <a:spLocks noGrp="1" noChangeArrowheads="1"/>
          </p:cNvSpPr>
          <p:nvPr>
            <p:ph type="body" sz="half" idx="1"/>
          </p:nvPr>
        </p:nvSpPr>
        <p:spPr>
          <a:xfrm>
            <a:off x="838200" y="1447800"/>
            <a:ext cx="4305300" cy="4038600"/>
          </a:xfrm>
        </p:spPr>
        <p:txBody>
          <a:bodyPr/>
          <a:lstStyle/>
          <a:p>
            <a:pPr eaLnBrk="1" hangingPunct="1"/>
            <a:r>
              <a:rPr lang="en-US" altLang="en-US" sz="2800" b="1" dirty="0" smtClean="0">
                <a:solidFill>
                  <a:srgbClr val="FF0000"/>
                </a:solidFill>
              </a:rPr>
              <a:t>Q:</a:t>
            </a:r>
            <a:r>
              <a:rPr lang="en-US" altLang="en-US" sz="2800" dirty="0" smtClean="0">
                <a:solidFill>
                  <a:srgbClr val="FF0000"/>
                </a:solidFill>
              </a:rPr>
              <a:t> </a:t>
            </a:r>
            <a:r>
              <a:rPr lang="en-US" altLang="en-US" sz="2800" dirty="0" smtClean="0"/>
              <a:t>How is </a:t>
            </a:r>
            <a:r>
              <a:rPr lang="en-US" altLang="en-US" sz="2800" dirty="0" smtClean="0">
                <a:solidFill>
                  <a:srgbClr val="FF0000"/>
                </a:solidFill>
              </a:rPr>
              <a:t>voltage gain (</a:t>
            </a:r>
            <a:r>
              <a:rPr lang="en-US" altLang="en-US" sz="2800" i="1" dirty="0" smtClean="0">
                <a:solidFill>
                  <a:srgbClr val="FF0000"/>
                </a:solidFill>
              </a:rPr>
              <a:t>A</a:t>
            </a:r>
            <a:r>
              <a:rPr lang="en-US" altLang="en-US" sz="2800" i="1" baseline="-25000" dirty="0" smtClean="0">
                <a:solidFill>
                  <a:srgbClr val="FF0000"/>
                </a:solidFill>
              </a:rPr>
              <a:t>v</a:t>
            </a:r>
            <a:r>
              <a:rPr lang="en-US" altLang="en-US" sz="2800" dirty="0" smtClean="0">
                <a:solidFill>
                  <a:srgbClr val="FF0000"/>
                </a:solidFill>
              </a:rPr>
              <a:t>)</a:t>
            </a:r>
            <a:r>
              <a:rPr lang="en-US" altLang="en-US" sz="2800" dirty="0" smtClean="0"/>
              <a:t> defined?</a:t>
            </a:r>
          </a:p>
          <a:p>
            <a:pPr lvl="1" eaLnBrk="1" hangingPunct="1"/>
            <a:r>
              <a:rPr lang="en-US" altLang="en-US" sz="2800" b="1" dirty="0" smtClean="0">
                <a:solidFill>
                  <a:srgbClr val="008000"/>
                </a:solidFill>
              </a:rPr>
              <a:t>step #1: </a:t>
            </a:r>
            <a:r>
              <a:rPr lang="en-US" altLang="en-US" sz="2800" dirty="0" smtClean="0"/>
              <a:t>Define </a:t>
            </a:r>
            <a:r>
              <a:rPr lang="en-US" altLang="en-US" sz="2800" i="1" dirty="0" err="1" smtClean="0">
                <a:solidFill>
                  <a:srgbClr val="FF0000"/>
                </a:solidFill>
              </a:rPr>
              <a:t>v</a:t>
            </a:r>
            <a:r>
              <a:rPr lang="en-US" altLang="en-US" sz="2800" i="1" baseline="-25000" dirty="0" err="1" smtClean="0">
                <a:solidFill>
                  <a:srgbClr val="FF0000"/>
                </a:solidFill>
              </a:rPr>
              <a:t>DS</a:t>
            </a:r>
            <a:r>
              <a:rPr lang="en-US" altLang="en-US" sz="2800" dirty="0" smtClean="0">
                <a:solidFill>
                  <a:srgbClr val="FF0000"/>
                </a:solidFill>
              </a:rPr>
              <a:t> for circuit</a:t>
            </a:r>
            <a:r>
              <a:rPr lang="en-US" altLang="en-US" sz="2800" dirty="0" smtClean="0"/>
              <a:t> of Figure 34 using KVL.</a:t>
            </a:r>
          </a:p>
        </p:txBody>
      </p:sp>
      <p:graphicFrame>
        <p:nvGraphicFramePr>
          <p:cNvPr id="93190" name="Object 6"/>
          <p:cNvGraphicFramePr>
            <a:graphicFrameLocks noGrp="1" noChangeAspect="1"/>
          </p:cNvGraphicFramePr>
          <p:nvPr>
            <p:ph sz="half" idx="2"/>
            <p:extLst>
              <p:ext uri="{D42A27DB-BD31-4B8C-83A1-F6EECF244321}">
                <p14:modId xmlns:p14="http://schemas.microsoft.com/office/powerpoint/2010/main" val="4280839077"/>
              </p:ext>
            </p:extLst>
          </p:nvPr>
        </p:nvGraphicFramePr>
        <p:xfrm>
          <a:off x="744069" y="3839511"/>
          <a:ext cx="3873500" cy="2368550"/>
        </p:xfrm>
        <a:graphic>
          <a:graphicData uri="http://schemas.openxmlformats.org/presentationml/2006/ole">
            <mc:AlternateContent xmlns:mc="http://schemas.openxmlformats.org/markup-compatibility/2006">
              <mc:Choice xmlns:v="urn:schemas-microsoft-com:vml" Requires="v">
                <p:oleObj spid="_x0000_s29737" name="Equation" r:id="rId3" imgW="1765300" imgH="1079500" progId="Equation.DSMT4">
                  <p:embed/>
                </p:oleObj>
              </mc:Choice>
              <mc:Fallback>
                <p:oleObj name="Equation" r:id="rId3" imgW="1765300" imgH="1079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9" y="3839511"/>
                        <a:ext cx="3873500" cy="23685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33</a:t>
            </a:fld>
            <a:endParaRPr lang="en-US" altLang="en-US"/>
          </a:p>
        </p:txBody>
      </p:sp>
      <p:pic>
        <p:nvPicPr>
          <p:cNvPr id="93191" name="Picture 4" descr="se05F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1676400"/>
            <a:ext cx="2925763" cy="381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92" name="Rectangle 2"/>
          <p:cNvSpPr>
            <a:spLocks noChangeArrowheads="1"/>
          </p:cNvSpPr>
          <p:nvPr/>
        </p:nvSpPr>
        <p:spPr bwMode="auto">
          <a:xfrm>
            <a:off x="4711700" y="5431732"/>
            <a:ext cx="4191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16: </a:t>
            </a:r>
            <a:r>
              <a:rPr lang="en-US" altLang="en-US" dirty="0"/>
              <a:t>Conceptual circuit utilized to study the operation of the MOSFET as a small-signal amplifier.</a:t>
            </a:r>
          </a:p>
        </p:txBody>
      </p:sp>
    </p:spTree>
    <p:extLst>
      <p:ext uri="{BB962C8B-B14F-4D97-AF65-F5344CB8AC3E}">
        <p14:creationId xmlns:p14="http://schemas.microsoft.com/office/powerpoint/2010/main" val="3262558162"/>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2"/>
          <p:cNvSpPr>
            <a:spLocks noGrp="1" noChangeArrowheads="1"/>
          </p:cNvSpPr>
          <p:nvPr>
            <p:ph type="title"/>
          </p:nvPr>
        </p:nvSpPr>
        <p:spPr>
          <a:xfrm>
            <a:off x="810185" y="528926"/>
            <a:ext cx="7364506" cy="1295400"/>
          </a:xfrm>
        </p:spPr>
        <p:txBody>
          <a:bodyPr/>
          <a:lstStyle/>
          <a:p>
            <a:pPr eaLnBrk="1" hangingPunct="1"/>
            <a:r>
              <a:rPr lang="en-US" altLang="en-US" sz="3200" dirty="0" smtClean="0">
                <a:solidFill>
                  <a:srgbClr val="FF0000"/>
                </a:solidFill>
              </a:rPr>
              <a:t>Q: </a:t>
            </a:r>
            <a:r>
              <a:rPr lang="en-US" altLang="en-US" sz="3200" b="0" dirty="0" smtClean="0"/>
              <a:t>How is </a:t>
            </a:r>
            <a:r>
              <a:rPr lang="en-US" altLang="en-US" sz="3200" b="0" dirty="0" smtClean="0">
                <a:solidFill>
                  <a:srgbClr val="FF0000"/>
                </a:solidFill>
              </a:rPr>
              <a:t>voltage gain (</a:t>
            </a:r>
            <a:r>
              <a:rPr lang="en-US" altLang="en-US" sz="3200" b="0" i="1" dirty="0" smtClean="0">
                <a:solidFill>
                  <a:srgbClr val="FF0000"/>
                </a:solidFill>
              </a:rPr>
              <a:t>A</a:t>
            </a:r>
            <a:r>
              <a:rPr lang="en-US" altLang="en-US" sz="3200" b="0" i="1" baseline="-25000" dirty="0" smtClean="0">
                <a:solidFill>
                  <a:srgbClr val="FF0000"/>
                </a:solidFill>
              </a:rPr>
              <a:t>v</a:t>
            </a:r>
            <a:r>
              <a:rPr lang="en-US" altLang="en-US" sz="3200" b="0" dirty="0" smtClean="0">
                <a:solidFill>
                  <a:srgbClr val="FF0000"/>
                </a:solidFill>
              </a:rPr>
              <a:t>)</a:t>
            </a:r>
            <a:r>
              <a:rPr lang="en-US" altLang="en-US" sz="3200" b="0" dirty="0" smtClean="0"/>
              <a:t> defined?</a:t>
            </a:r>
          </a:p>
        </p:txBody>
      </p:sp>
      <p:sp>
        <p:nvSpPr>
          <p:cNvPr id="94213" name="Rectangle 5"/>
          <p:cNvSpPr>
            <a:spLocks noGrp="1" noChangeArrowheads="1"/>
          </p:cNvSpPr>
          <p:nvPr>
            <p:ph type="body" sz="half" idx="1"/>
          </p:nvPr>
        </p:nvSpPr>
        <p:spPr>
          <a:xfrm>
            <a:off x="810185" y="1549279"/>
            <a:ext cx="4305300" cy="4038600"/>
          </a:xfrm>
        </p:spPr>
        <p:txBody>
          <a:bodyPr>
            <a:normAutofit/>
          </a:bodyPr>
          <a:lstStyle/>
          <a:p>
            <a:pPr eaLnBrk="1" hangingPunct="1"/>
            <a:r>
              <a:rPr lang="en-US" altLang="en-US" b="1" dirty="0" smtClean="0">
                <a:solidFill>
                  <a:srgbClr val="008000"/>
                </a:solidFill>
              </a:rPr>
              <a:t>step #2: </a:t>
            </a:r>
            <a:r>
              <a:rPr lang="en-US" altLang="en-US" dirty="0" smtClean="0">
                <a:solidFill>
                  <a:srgbClr val="FF0000"/>
                </a:solidFill>
              </a:rPr>
              <a:t>Isolate </a:t>
            </a:r>
            <a:r>
              <a:rPr lang="en-US" altLang="en-US" i="1" dirty="0" err="1" smtClean="0">
                <a:solidFill>
                  <a:srgbClr val="FF0000"/>
                </a:solidFill>
              </a:rPr>
              <a:t>v</a:t>
            </a:r>
            <a:r>
              <a:rPr lang="en-US" altLang="en-US" i="1" baseline="-25000" dirty="0" err="1" smtClean="0">
                <a:solidFill>
                  <a:srgbClr val="FF0000"/>
                </a:solidFill>
              </a:rPr>
              <a:t>ds</a:t>
            </a:r>
            <a:r>
              <a:rPr lang="en-US" altLang="en-US" dirty="0" smtClean="0"/>
              <a:t> component of </a:t>
            </a:r>
            <a:r>
              <a:rPr lang="en-US" altLang="en-US" i="1" dirty="0" err="1" smtClean="0"/>
              <a:t>v</a:t>
            </a:r>
            <a:r>
              <a:rPr lang="en-US" altLang="en-US" i="1" baseline="-25000" dirty="0" err="1" smtClean="0"/>
              <a:t>DS</a:t>
            </a:r>
            <a:r>
              <a:rPr lang="en-US" altLang="en-US" i="1" dirty="0" smtClean="0"/>
              <a:t>.</a:t>
            </a:r>
          </a:p>
          <a:p>
            <a:pPr eaLnBrk="1" hangingPunct="1"/>
            <a:r>
              <a:rPr lang="en-US" altLang="en-US" b="1" dirty="0" smtClean="0">
                <a:solidFill>
                  <a:srgbClr val="008000"/>
                </a:solidFill>
              </a:rPr>
              <a:t>step #3:</a:t>
            </a:r>
            <a:r>
              <a:rPr lang="en-US" altLang="en-US" dirty="0" smtClean="0"/>
              <a:t> Solve for </a:t>
            </a:r>
            <a:r>
              <a:rPr lang="en-US" altLang="en-US" dirty="0" smtClean="0">
                <a:solidFill>
                  <a:srgbClr val="FF0000"/>
                </a:solidFill>
              </a:rPr>
              <a:t>gain (</a:t>
            </a:r>
            <a:r>
              <a:rPr lang="en-US" altLang="en-US" i="1" dirty="0" smtClean="0">
                <a:solidFill>
                  <a:srgbClr val="FF0000"/>
                </a:solidFill>
              </a:rPr>
              <a:t>A</a:t>
            </a:r>
            <a:r>
              <a:rPr lang="en-US" altLang="en-US" i="1" baseline="-25000" dirty="0" smtClean="0">
                <a:solidFill>
                  <a:srgbClr val="FF0000"/>
                </a:solidFill>
              </a:rPr>
              <a:t>v</a:t>
            </a:r>
            <a:r>
              <a:rPr lang="en-US" altLang="en-US" dirty="0" smtClean="0">
                <a:solidFill>
                  <a:srgbClr val="FF0000"/>
                </a:solidFill>
              </a:rPr>
              <a:t>).</a:t>
            </a:r>
          </a:p>
        </p:txBody>
      </p:sp>
      <p:graphicFrame>
        <p:nvGraphicFramePr>
          <p:cNvPr id="94215" name="Object 9"/>
          <p:cNvGraphicFramePr>
            <a:graphicFrameLocks noGrp="1" noChangeAspect="1"/>
          </p:cNvGraphicFramePr>
          <p:nvPr>
            <p:ph sz="half" idx="2"/>
            <p:extLst>
              <p:ext uri="{D42A27DB-BD31-4B8C-83A1-F6EECF244321}">
                <p14:modId xmlns:p14="http://schemas.microsoft.com/office/powerpoint/2010/main" val="2100087492"/>
              </p:ext>
            </p:extLst>
          </p:nvPr>
        </p:nvGraphicFramePr>
        <p:xfrm>
          <a:off x="5548032" y="1761616"/>
          <a:ext cx="2793432" cy="3145756"/>
        </p:xfrm>
        <a:graphic>
          <a:graphicData uri="http://schemas.openxmlformats.org/presentationml/2006/ole">
            <mc:AlternateContent xmlns:mc="http://schemas.openxmlformats.org/markup-compatibility/2006">
              <mc:Choice xmlns:v="urn:schemas-microsoft-com:vml" Requires="v">
                <p:oleObj spid="_x0000_s30763" name="Equation" r:id="rId3" imgW="1409700" imgH="1587500" progId="Equation.DSMT4">
                  <p:embed/>
                </p:oleObj>
              </mc:Choice>
              <mc:Fallback>
                <p:oleObj name="Equation" r:id="rId3" imgW="1409700" imgH="1587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8032" y="1761616"/>
                        <a:ext cx="2793432" cy="3145756"/>
                      </a:xfrm>
                      <a:prstGeom prst="rect">
                        <a:avLst/>
                      </a:prstGeom>
                      <a:noFill/>
                      <a:ln>
                        <a:noFill/>
                      </a:ln>
                      <a:effectLs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34</a:t>
            </a:fld>
            <a:endParaRPr lang="en-US" altLang="en-US"/>
          </a:p>
        </p:txBody>
      </p:sp>
      <p:pic>
        <p:nvPicPr>
          <p:cNvPr id="94216" name="Picture 4" descr="se05F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09215" y="2982336"/>
            <a:ext cx="2092137" cy="2722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7" name="Rectangle 2"/>
          <p:cNvSpPr>
            <a:spLocks noChangeArrowheads="1"/>
          </p:cNvSpPr>
          <p:nvPr/>
        </p:nvSpPr>
        <p:spPr bwMode="auto">
          <a:xfrm>
            <a:off x="562535" y="5700953"/>
            <a:ext cx="54012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16: </a:t>
            </a:r>
            <a:r>
              <a:rPr lang="en-US" altLang="en-US" dirty="0"/>
              <a:t>Conceptual circuit utilized to study the operation of the MOSFET as a small-signal amplifier.</a:t>
            </a:r>
          </a:p>
        </p:txBody>
      </p:sp>
      <p:sp>
        <p:nvSpPr>
          <p:cNvPr id="10" name="TextBox 9"/>
          <p:cNvSpPr txBox="1"/>
          <p:nvPr/>
        </p:nvSpPr>
        <p:spPr>
          <a:xfrm>
            <a:off x="5286935" y="4289995"/>
            <a:ext cx="1148603" cy="369332"/>
          </a:xfrm>
          <a:prstGeom prst="rect">
            <a:avLst/>
          </a:prstGeom>
          <a:solidFill>
            <a:schemeClr val="tx2">
              <a:lumMod val="10000"/>
              <a:lumOff val="90000"/>
            </a:schemeClr>
          </a:solidFill>
        </p:spPr>
        <p:txBody>
          <a:bodyPr wrap="square" rtlCol="0">
            <a:spAutoFit/>
          </a:bodyPr>
          <a:lstStyle/>
          <a:p>
            <a:pPr algn="ctr"/>
            <a:r>
              <a:rPr lang="en-US" dirty="0" smtClean="0">
                <a:solidFill>
                  <a:srgbClr val="FF0000"/>
                </a:solidFill>
              </a:rPr>
              <a:t>(Eq. </a:t>
            </a:r>
            <a:r>
              <a:rPr lang="en-US" dirty="0" smtClean="0">
                <a:solidFill>
                  <a:srgbClr val="FF0000"/>
                </a:solidFill>
              </a:rPr>
              <a:t>13)</a:t>
            </a:r>
            <a:endParaRPr lang="en-US" dirty="0">
              <a:solidFill>
                <a:srgbClr val="FF0000"/>
              </a:solidFill>
            </a:endParaRPr>
          </a:p>
        </p:txBody>
      </p:sp>
      <p:sp>
        <p:nvSpPr>
          <p:cNvPr id="3" name="Rectangle 2"/>
          <p:cNvSpPr/>
          <p:nvPr/>
        </p:nvSpPr>
        <p:spPr>
          <a:xfrm>
            <a:off x="5286935" y="1824326"/>
            <a:ext cx="1148603" cy="1295392"/>
          </a:xfrm>
          <a:prstGeom prst="rect">
            <a:avLst/>
          </a:prstGeom>
          <a:solidFill>
            <a:schemeClr val="tx2">
              <a:lumMod val="10000"/>
              <a:lumOff val="90000"/>
            </a:schemeClr>
          </a:solidFill>
          <a:ln>
            <a:solidFill>
              <a:schemeClr val="tx2">
                <a:lumMod val="10000"/>
                <a:lumOff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9697408"/>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1D955-DD21-4DE7-97F3-F3F812145DDB}"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35</a:t>
            </a:fld>
            <a:endParaRPr lang="en-US"/>
          </a:p>
        </p:txBody>
      </p:sp>
      <p:sp>
        <p:nvSpPr>
          <p:cNvPr id="95235" name="Rectangle 5"/>
          <p:cNvSpPr>
            <a:spLocks noGrp="1" noChangeArrowheads="1"/>
          </p:cNvSpPr>
          <p:nvPr>
            <p:ph type="title" idx="4294967295"/>
          </p:nvPr>
        </p:nvSpPr>
        <p:spPr>
          <a:xfrm>
            <a:off x="309282" y="863043"/>
            <a:ext cx="4443413" cy="1325563"/>
          </a:xfrm>
        </p:spPr>
        <p:txBody>
          <a:bodyPr/>
          <a:lstStyle/>
          <a:p>
            <a:pPr eaLnBrk="1" hangingPunct="1"/>
            <a:r>
              <a:rPr lang="en-US" altLang="en-US" sz="3200" b="0" dirty="0" smtClean="0"/>
              <a:t>5.3.</a:t>
            </a:r>
            <a:r>
              <a:rPr lang="en-US" altLang="en-US" sz="3200" dirty="0" smtClean="0"/>
              <a:t> The Voltage Gain</a:t>
            </a:r>
          </a:p>
        </p:txBody>
      </p:sp>
      <p:sp>
        <p:nvSpPr>
          <p:cNvPr id="95236" name="Rectangle 6"/>
          <p:cNvSpPr>
            <a:spLocks noGrp="1" noChangeArrowheads="1"/>
          </p:cNvSpPr>
          <p:nvPr>
            <p:ph sz="half" idx="4294967295"/>
          </p:nvPr>
        </p:nvSpPr>
        <p:spPr>
          <a:xfrm>
            <a:off x="645459" y="2339228"/>
            <a:ext cx="3775239" cy="3375025"/>
          </a:xfrm>
          <a:noFill/>
        </p:spPr>
        <p:txBody>
          <a:bodyPr>
            <a:normAutofit/>
          </a:bodyPr>
          <a:lstStyle/>
          <a:p>
            <a:pPr eaLnBrk="1" hangingPunct="1"/>
            <a:r>
              <a:rPr lang="en-US" altLang="en-US" sz="2000" dirty="0" smtClean="0"/>
              <a:t>Output signal is </a:t>
            </a:r>
            <a:r>
              <a:rPr lang="en-US" altLang="en-US" sz="2000" dirty="0" smtClean="0">
                <a:solidFill>
                  <a:srgbClr val="FF0000"/>
                </a:solidFill>
              </a:rPr>
              <a:t>shifted</a:t>
            </a:r>
            <a:r>
              <a:rPr lang="en-US" altLang="en-US" sz="2000" dirty="0" smtClean="0"/>
              <a:t> from input by 180</a:t>
            </a:r>
            <a:r>
              <a:rPr lang="en-US" altLang="en-US" sz="2000" baseline="30000" dirty="0" smtClean="0"/>
              <a:t>O</a:t>
            </a:r>
            <a:r>
              <a:rPr lang="en-US" altLang="en-US" sz="2000" dirty="0" smtClean="0"/>
              <a:t>.</a:t>
            </a:r>
          </a:p>
          <a:p>
            <a:pPr eaLnBrk="1" hangingPunct="1"/>
            <a:r>
              <a:rPr lang="en-US" altLang="en-US" sz="2000" dirty="0" smtClean="0"/>
              <a:t>Input signal </a:t>
            </a:r>
            <a:r>
              <a:rPr lang="en-US" altLang="en-US" sz="2000" i="1" dirty="0" err="1" smtClean="0">
                <a:solidFill>
                  <a:srgbClr val="FF0000"/>
                </a:solidFill>
              </a:rPr>
              <a:t>v</a:t>
            </a:r>
            <a:r>
              <a:rPr lang="en-US" altLang="en-US" sz="2000" i="1" baseline="-25000" dirty="0" err="1" smtClean="0">
                <a:solidFill>
                  <a:srgbClr val="FF0000"/>
                </a:solidFill>
              </a:rPr>
              <a:t>gs</a:t>
            </a:r>
            <a:r>
              <a:rPr lang="en-US" altLang="en-US" sz="2000" dirty="0" smtClean="0">
                <a:solidFill>
                  <a:srgbClr val="FF0000"/>
                </a:solidFill>
              </a:rPr>
              <a:t> &lt;&lt; 2(</a:t>
            </a:r>
            <a:r>
              <a:rPr lang="en-US" altLang="en-US" sz="2000" i="1" dirty="0" smtClean="0">
                <a:solidFill>
                  <a:srgbClr val="FF0000"/>
                </a:solidFill>
              </a:rPr>
              <a:t>V</a:t>
            </a:r>
            <a:r>
              <a:rPr lang="en-US" altLang="en-US" sz="2000" i="1" baseline="-25000" dirty="0" smtClean="0">
                <a:solidFill>
                  <a:srgbClr val="FF0000"/>
                </a:solidFill>
              </a:rPr>
              <a:t>GS</a:t>
            </a:r>
            <a:r>
              <a:rPr lang="en-US" altLang="en-US" sz="2000" dirty="0" smtClean="0">
                <a:solidFill>
                  <a:srgbClr val="FF0000"/>
                </a:solidFill>
              </a:rPr>
              <a:t> – </a:t>
            </a:r>
            <a:r>
              <a:rPr lang="en-US" altLang="en-US" sz="2000" i="1" dirty="0" err="1" smtClean="0">
                <a:solidFill>
                  <a:srgbClr val="FF0000"/>
                </a:solidFill>
              </a:rPr>
              <a:t>V</a:t>
            </a:r>
            <a:r>
              <a:rPr lang="en-US" altLang="en-US" sz="2000" i="1" baseline="-25000" dirty="0" err="1" smtClean="0">
                <a:solidFill>
                  <a:srgbClr val="FF0000"/>
                </a:solidFill>
              </a:rPr>
              <a:t>t</a:t>
            </a:r>
            <a:r>
              <a:rPr lang="en-US" altLang="en-US" sz="2000" dirty="0" smtClean="0">
                <a:solidFill>
                  <a:srgbClr val="FF0000"/>
                </a:solidFill>
              </a:rPr>
              <a:t>).</a:t>
            </a:r>
          </a:p>
          <a:p>
            <a:pPr eaLnBrk="1" hangingPunct="1"/>
            <a:r>
              <a:rPr lang="en-US" altLang="en-US" sz="2000" dirty="0" smtClean="0"/>
              <a:t>Operation should remain in MOSFET </a:t>
            </a:r>
            <a:r>
              <a:rPr lang="en-US" altLang="en-US" sz="2000" dirty="0" smtClean="0">
                <a:solidFill>
                  <a:srgbClr val="FF0000"/>
                </a:solidFill>
              </a:rPr>
              <a:t>saturation</a:t>
            </a:r>
            <a:r>
              <a:rPr lang="en-US" altLang="en-US" sz="2000" dirty="0" smtClean="0"/>
              <a:t> region</a:t>
            </a:r>
          </a:p>
          <a:p>
            <a:pPr lvl="1" eaLnBrk="1" hangingPunct="1"/>
            <a:r>
              <a:rPr lang="en-US" altLang="en-US" sz="2400" i="1" dirty="0" err="1" smtClean="0"/>
              <a:t>v</a:t>
            </a:r>
            <a:r>
              <a:rPr lang="en-US" altLang="en-US" sz="2400" i="1" baseline="-25000" dirty="0" err="1" smtClean="0"/>
              <a:t>DS</a:t>
            </a:r>
            <a:r>
              <a:rPr lang="en-US" altLang="en-US" sz="2400" dirty="0" smtClean="0"/>
              <a:t> &gt; </a:t>
            </a:r>
            <a:r>
              <a:rPr lang="en-US" altLang="en-US" sz="2400" i="1" dirty="0" err="1" smtClean="0"/>
              <a:t>v</a:t>
            </a:r>
            <a:r>
              <a:rPr lang="en-US" altLang="en-US" sz="2400" i="1" baseline="-25000" dirty="0" err="1" smtClean="0"/>
              <a:t>GS</a:t>
            </a:r>
            <a:r>
              <a:rPr lang="en-US" altLang="en-US" sz="2400" dirty="0" smtClean="0"/>
              <a:t> – </a:t>
            </a:r>
            <a:r>
              <a:rPr lang="en-US" altLang="en-US" sz="2400" i="1" dirty="0" err="1" smtClean="0"/>
              <a:t>V</a:t>
            </a:r>
            <a:r>
              <a:rPr lang="en-US" altLang="en-US" sz="2400" i="1" baseline="-25000" dirty="0" err="1" smtClean="0"/>
              <a:t>t</a:t>
            </a:r>
            <a:r>
              <a:rPr lang="en-US" altLang="en-US" sz="2400" baseline="-25000" dirty="0" smtClean="0"/>
              <a:t> </a:t>
            </a:r>
            <a:r>
              <a:rPr lang="en-US" altLang="en-US" sz="2400" dirty="0" smtClean="0">
                <a:solidFill>
                  <a:srgbClr val="FF0000"/>
                </a:solidFill>
              </a:rPr>
              <a:t>(legroom)</a:t>
            </a:r>
          </a:p>
          <a:p>
            <a:pPr lvl="1" eaLnBrk="1" hangingPunct="1"/>
            <a:r>
              <a:rPr lang="en-US" altLang="en-US" sz="2400" i="1" dirty="0" err="1" smtClean="0"/>
              <a:t>v</a:t>
            </a:r>
            <a:r>
              <a:rPr lang="en-US" altLang="en-US" sz="2400" i="1" baseline="-25000" dirty="0" err="1" smtClean="0"/>
              <a:t>DS</a:t>
            </a:r>
            <a:r>
              <a:rPr lang="en-US" altLang="en-US" sz="2400" i="1" baseline="-25000" dirty="0" smtClean="0"/>
              <a:t> </a:t>
            </a:r>
            <a:r>
              <a:rPr lang="en-US" altLang="en-US" sz="2400" dirty="0" smtClean="0"/>
              <a:t>&lt;</a:t>
            </a:r>
            <a:r>
              <a:rPr lang="en-US" altLang="en-US" sz="2400" i="1" dirty="0" smtClean="0"/>
              <a:t> V</a:t>
            </a:r>
            <a:r>
              <a:rPr lang="en-US" altLang="en-US" sz="2400" i="1" baseline="-25000" dirty="0" smtClean="0"/>
              <a:t>DD </a:t>
            </a:r>
            <a:r>
              <a:rPr lang="en-US" altLang="en-US" sz="2400" dirty="0" smtClean="0">
                <a:solidFill>
                  <a:srgbClr val="FF0000"/>
                </a:solidFill>
              </a:rPr>
              <a:t>(headroom)</a:t>
            </a:r>
          </a:p>
          <a:p>
            <a:pPr lvl="2" eaLnBrk="1" hangingPunct="1"/>
            <a:endParaRPr lang="en-US" altLang="en-US" sz="2400" dirty="0" smtClean="0"/>
          </a:p>
        </p:txBody>
      </p:sp>
      <p:pic>
        <p:nvPicPr>
          <p:cNvPr id="95237" name="Picture 5" descr="se05F3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951" y="865096"/>
            <a:ext cx="415131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238" name="Rectangle 2"/>
          <p:cNvSpPr>
            <a:spLocks noChangeArrowheads="1"/>
          </p:cNvSpPr>
          <p:nvPr/>
        </p:nvSpPr>
        <p:spPr bwMode="auto">
          <a:xfrm>
            <a:off x="4518213" y="5591549"/>
            <a:ext cx="4191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800" b="1" dirty="0"/>
              <a:t>Figure </a:t>
            </a:r>
            <a:r>
              <a:rPr lang="en-US" altLang="en-US" sz="1800" b="1" dirty="0" smtClean="0"/>
              <a:t>18: </a:t>
            </a:r>
            <a:r>
              <a:rPr lang="en-US" altLang="en-US" sz="1800" dirty="0"/>
              <a:t>Total instantaneous voltage </a:t>
            </a:r>
            <a:r>
              <a:rPr lang="en-US" altLang="en-US" sz="1800" i="1" dirty="0" err="1"/>
              <a:t>v</a:t>
            </a:r>
            <a:r>
              <a:rPr lang="en-US" altLang="en-US" sz="1800" i="1" baseline="-25000" dirty="0" err="1"/>
              <a:t>GS</a:t>
            </a:r>
            <a:r>
              <a:rPr lang="en-US" altLang="en-US" sz="1800" dirty="0"/>
              <a:t> and </a:t>
            </a:r>
            <a:r>
              <a:rPr lang="en-US" altLang="en-US" sz="1800" i="1" dirty="0" err="1"/>
              <a:t>v</a:t>
            </a:r>
            <a:r>
              <a:rPr lang="en-US" altLang="en-US" sz="1800" i="1" baseline="-25000" dirty="0" err="1"/>
              <a:t>DS</a:t>
            </a:r>
            <a:r>
              <a:rPr lang="en-US" altLang="en-US" sz="1800" dirty="0"/>
              <a:t> for the circuit in Figure 5.34.</a:t>
            </a:r>
          </a:p>
        </p:txBody>
      </p:sp>
    </p:spTree>
    <p:extLst>
      <p:ext uri="{BB962C8B-B14F-4D97-AF65-F5344CB8AC3E}">
        <p14:creationId xmlns:p14="http://schemas.microsoft.com/office/powerpoint/2010/main" val="584868941"/>
      </p:ext>
    </p:extLst>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5D8D4E-0631-4D93-9F56-94EF2512CB50}"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36</a:t>
            </a:fld>
            <a:endParaRPr lang="en-US"/>
          </a:p>
        </p:txBody>
      </p:sp>
      <p:sp>
        <p:nvSpPr>
          <p:cNvPr id="96259" name="Rectangle 2"/>
          <p:cNvSpPr>
            <a:spLocks noGrp="1" noChangeArrowheads="1"/>
          </p:cNvSpPr>
          <p:nvPr>
            <p:ph type="title" idx="4294967295"/>
          </p:nvPr>
        </p:nvSpPr>
        <p:spPr>
          <a:xfrm>
            <a:off x="188912" y="477831"/>
            <a:ext cx="5449888" cy="1325563"/>
          </a:xfrm>
        </p:spPr>
        <p:txBody>
          <a:bodyPr/>
          <a:lstStyle/>
          <a:p>
            <a:pPr eaLnBrk="1" hangingPunct="1"/>
            <a:r>
              <a:rPr lang="en-US" altLang="en-US" sz="3200" b="0" dirty="0" smtClean="0"/>
              <a:t>5.5.</a:t>
            </a:r>
            <a:r>
              <a:rPr lang="en-US" altLang="en-US" sz="3200" dirty="0" smtClean="0"/>
              <a:t> Small-Signal Equivalent Models</a:t>
            </a:r>
          </a:p>
        </p:txBody>
      </p:sp>
      <p:sp>
        <p:nvSpPr>
          <p:cNvPr id="96260" name="Rectangle 5"/>
          <p:cNvSpPr>
            <a:spLocks noGrp="1" noChangeArrowheads="1"/>
          </p:cNvSpPr>
          <p:nvPr>
            <p:ph sz="half" idx="4294967295"/>
          </p:nvPr>
        </p:nvSpPr>
        <p:spPr>
          <a:xfrm>
            <a:off x="766482" y="2144992"/>
            <a:ext cx="4114799" cy="3678238"/>
          </a:xfrm>
          <a:noFill/>
        </p:spPr>
        <p:txBody>
          <a:bodyPr>
            <a:noAutofit/>
          </a:bodyPr>
          <a:lstStyle/>
          <a:p>
            <a:pPr eaLnBrk="1" hangingPunct="1"/>
            <a:r>
              <a:rPr lang="en-US" altLang="en-US" dirty="0" smtClean="0"/>
              <a:t>From signal POV, </a:t>
            </a:r>
            <a:r>
              <a:rPr lang="en-US" altLang="en-US" dirty="0" smtClean="0">
                <a:solidFill>
                  <a:srgbClr val="FF0000"/>
                </a:solidFill>
              </a:rPr>
              <a:t>FET behaves as VCCS.</a:t>
            </a:r>
          </a:p>
          <a:p>
            <a:pPr lvl="1" eaLnBrk="1" hangingPunct="1"/>
            <a:r>
              <a:rPr lang="en-US" altLang="en-US" dirty="0" smtClean="0">
                <a:solidFill>
                  <a:srgbClr val="FF0000"/>
                </a:solidFill>
              </a:rPr>
              <a:t>Accepts </a:t>
            </a:r>
            <a:r>
              <a:rPr lang="en-US" altLang="en-US" i="1" dirty="0" err="1" smtClean="0">
                <a:solidFill>
                  <a:srgbClr val="FF0000"/>
                </a:solidFill>
              </a:rPr>
              <a:t>v</a:t>
            </a:r>
            <a:r>
              <a:rPr lang="en-US" altLang="en-US" i="1" baseline="-25000" dirty="0" err="1" smtClean="0">
                <a:solidFill>
                  <a:srgbClr val="FF0000"/>
                </a:solidFill>
              </a:rPr>
              <a:t>gs</a:t>
            </a:r>
            <a:r>
              <a:rPr lang="en-US" altLang="en-US" dirty="0" smtClean="0"/>
              <a:t> between gate and source</a:t>
            </a:r>
          </a:p>
          <a:p>
            <a:pPr lvl="1" eaLnBrk="1" hangingPunct="1"/>
            <a:r>
              <a:rPr lang="en-US" altLang="en-US" dirty="0" smtClean="0"/>
              <a:t>Provides </a:t>
            </a:r>
            <a:r>
              <a:rPr lang="en-US" altLang="en-US" dirty="0" smtClean="0">
                <a:solidFill>
                  <a:srgbClr val="FF0000"/>
                </a:solidFill>
              </a:rPr>
              <a:t>current (</a:t>
            </a:r>
            <a:r>
              <a:rPr lang="en-US" altLang="en-US" i="1" dirty="0" err="1" smtClean="0">
                <a:solidFill>
                  <a:srgbClr val="FF0000"/>
                </a:solidFill>
              </a:rPr>
              <a:t>i</a:t>
            </a:r>
            <a:r>
              <a:rPr lang="en-US" altLang="en-US" i="1" baseline="-25000" dirty="0" err="1" smtClean="0">
                <a:solidFill>
                  <a:srgbClr val="FF0000"/>
                </a:solidFill>
              </a:rPr>
              <a:t>D</a:t>
            </a:r>
            <a:r>
              <a:rPr lang="en-US" altLang="en-US" dirty="0" smtClean="0">
                <a:solidFill>
                  <a:srgbClr val="FF0000"/>
                </a:solidFill>
              </a:rPr>
              <a:t>) at drain</a:t>
            </a:r>
          </a:p>
          <a:p>
            <a:pPr lvl="1" eaLnBrk="1" hangingPunct="1"/>
            <a:r>
              <a:rPr lang="en-US" altLang="en-US" dirty="0" smtClean="0">
                <a:solidFill>
                  <a:srgbClr val="FF0000"/>
                </a:solidFill>
              </a:rPr>
              <a:t>Input resistance</a:t>
            </a:r>
            <a:r>
              <a:rPr lang="en-US" altLang="en-US" dirty="0" smtClean="0"/>
              <a:t> is high</a:t>
            </a:r>
          </a:p>
          <a:p>
            <a:pPr lvl="2" eaLnBrk="1" hangingPunct="1"/>
            <a:r>
              <a:rPr lang="en-US" altLang="en-US" sz="2400" dirty="0" smtClean="0"/>
              <a:t>b/c gate terminal draws </a:t>
            </a:r>
            <a:r>
              <a:rPr lang="en-US" altLang="en-US" sz="2400" i="1" dirty="0" err="1" smtClean="0"/>
              <a:t>i</a:t>
            </a:r>
            <a:r>
              <a:rPr lang="en-US" altLang="en-US" sz="2400" i="1" baseline="-25000" dirty="0" err="1" smtClean="0"/>
              <a:t>G</a:t>
            </a:r>
            <a:r>
              <a:rPr lang="en-US" altLang="en-US" sz="2400" dirty="0" smtClean="0"/>
              <a:t> = 0</a:t>
            </a:r>
          </a:p>
          <a:p>
            <a:pPr lvl="1" eaLnBrk="1" hangingPunct="1"/>
            <a:r>
              <a:rPr lang="en-US" altLang="en-US" dirty="0" smtClean="0">
                <a:solidFill>
                  <a:srgbClr val="FF0000"/>
                </a:solidFill>
              </a:rPr>
              <a:t>Output resistance</a:t>
            </a:r>
            <a:r>
              <a:rPr lang="en-US" altLang="en-US" dirty="0" smtClean="0"/>
              <a:t> is high</a:t>
            </a:r>
          </a:p>
          <a:p>
            <a:pPr eaLnBrk="1" hangingPunct="1"/>
            <a:endParaRPr lang="en-US" altLang="en-US" dirty="0" smtClean="0"/>
          </a:p>
        </p:txBody>
      </p:sp>
      <p:pic>
        <p:nvPicPr>
          <p:cNvPr id="9626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609600"/>
            <a:ext cx="2366963" cy="1925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62"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988" y="2687638"/>
            <a:ext cx="2741612" cy="199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3" name="Rectangle 2"/>
          <p:cNvSpPr>
            <a:spLocks noChangeArrowheads="1"/>
          </p:cNvSpPr>
          <p:nvPr/>
        </p:nvSpPr>
        <p:spPr bwMode="auto">
          <a:xfrm>
            <a:off x="4648200" y="4784725"/>
            <a:ext cx="3877235" cy="132343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b="1" dirty="0"/>
              <a:t>Figure </a:t>
            </a:r>
            <a:r>
              <a:rPr lang="en-US" altLang="en-US" b="1" dirty="0" smtClean="0"/>
              <a:t>19: </a:t>
            </a:r>
            <a:r>
              <a:rPr lang="en-US" altLang="en-US" dirty="0"/>
              <a:t>Small-signal models for the MOSFET: </a:t>
            </a:r>
            <a:r>
              <a:rPr lang="en-US" altLang="en-US" b="1" dirty="0"/>
              <a:t>(a)</a:t>
            </a:r>
            <a:r>
              <a:rPr lang="en-US" altLang="en-US" dirty="0"/>
              <a:t> neglecting the dependence of </a:t>
            </a:r>
            <a:r>
              <a:rPr lang="en-US" altLang="en-US" i="1" dirty="0" err="1"/>
              <a:t>i</a:t>
            </a:r>
            <a:r>
              <a:rPr lang="en-US" altLang="en-US" i="1" baseline="-25000" dirty="0" err="1"/>
              <a:t>D</a:t>
            </a:r>
            <a:r>
              <a:rPr lang="en-US" altLang="en-US" dirty="0"/>
              <a:t> on </a:t>
            </a:r>
            <a:r>
              <a:rPr lang="en-US" altLang="en-US" i="1" dirty="0" err="1"/>
              <a:t>v</a:t>
            </a:r>
            <a:r>
              <a:rPr lang="en-US" altLang="en-US" i="1" baseline="-25000" dirty="0" err="1"/>
              <a:t>DS</a:t>
            </a:r>
            <a:r>
              <a:rPr lang="en-US" altLang="en-US" dirty="0"/>
              <a:t> in saturation (the channel-length modulation effect) and </a:t>
            </a:r>
            <a:r>
              <a:rPr lang="en-US" altLang="en-US" b="1" dirty="0"/>
              <a:t>(b)</a:t>
            </a:r>
            <a:r>
              <a:rPr lang="en-US" altLang="en-US" dirty="0"/>
              <a:t> including the effect of channel length modulation</a:t>
            </a:r>
          </a:p>
        </p:txBody>
      </p:sp>
    </p:spTree>
    <p:extLst>
      <p:ext uri="{BB962C8B-B14F-4D97-AF65-F5344CB8AC3E}">
        <p14:creationId xmlns:p14="http://schemas.microsoft.com/office/powerpoint/2010/main" val="626673617"/>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3" name="Rectangle 12"/>
          <p:cNvSpPr>
            <a:spLocks noChangeArrowheads="1"/>
          </p:cNvSpPr>
          <p:nvPr/>
        </p:nvSpPr>
        <p:spPr bwMode="auto">
          <a:xfrm>
            <a:off x="152400" y="2057400"/>
            <a:ext cx="4114800" cy="3429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
        <p:nvSpPr>
          <p:cNvPr id="97284" name="Rectangle 2"/>
          <p:cNvSpPr>
            <a:spLocks noGrp="1" noChangeArrowheads="1"/>
          </p:cNvSpPr>
          <p:nvPr>
            <p:ph type="title"/>
          </p:nvPr>
        </p:nvSpPr>
        <p:spPr>
          <a:xfrm>
            <a:off x="228600" y="519112"/>
            <a:ext cx="4799479" cy="1325563"/>
          </a:xfrm>
        </p:spPr>
        <p:txBody>
          <a:bodyPr/>
          <a:lstStyle/>
          <a:p>
            <a:pPr eaLnBrk="1" hangingPunct="1"/>
            <a:r>
              <a:rPr lang="en-US" altLang="en-US" sz="3200" b="0" dirty="0" smtClean="0"/>
              <a:t>5.5.</a:t>
            </a:r>
            <a:r>
              <a:rPr lang="en-US" altLang="en-US" sz="3200" dirty="0" smtClean="0"/>
              <a:t> Small-Signal Equivalent Models</a:t>
            </a:r>
          </a:p>
        </p:txBody>
      </p:sp>
      <p:sp>
        <p:nvSpPr>
          <p:cNvPr id="2" name="Date Placeholder 1"/>
          <p:cNvSpPr>
            <a:spLocks noGrp="1"/>
          </p:cNvSpPr>
          <p:nvPr>
            <p:ph type="dt" sz="half" idx="10"/>
          </p:nvPr>
        </p:nvSpPr>
        <p:spPr/>
        <p:txBody>
          <a:bodyPr/>
          <a:lstStyle/>
          <a:p>
            <a:fld id="{1CA53345-8414-4CD6-B262-281A30A7E619}"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37</a:t>
            </a:fld>
            <a:endParaRPr lang="en-US"/>
          </a:p>
        </p:txBody>
      </p:sp>
      <p:pic>
        <p:nvPicPr>
          <p:cNvPr id="9728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78063"/>
            <a:ext cx="3848100" cy="313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28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6425" y="2209800"/>
            <a:ext cx="4460875" cy="324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287" name="Rectangle 2"/>
          <p:cNvSpPr>
            <a:spLocks noChangeArrowheads="1"/>
          </p:cNvSpPr>
          <p:nvPr/>
        </p:nvSpPr>
        <p:spPr bwMode="auto">
          <a:xfrm>
            <a:off x="152400" y="5699125"/>
            <a:ext cx="8763000" cy="92333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1800" b="1" dirty="0"/>
              <a:t>Figure </a:t>
            </a:r>
            <a:r>
              <a:rPr lang="en-US" altLang="en-US" sz="1800" b="1" dirty="0" smtClean="0"/>
              <a:t>19: </a:t>
            </a:r>
            <a:r>
              <a:rPr lang="en-US" altLang="en-US" sz="1800" dirty="0"/>
              <a:t>Small-signal models for the MOSFET: </a:t>
            </a:r>
            <a:r>
              <a:rPr lang="en-US" altLang="en-US" sz="1800" b="1" dirty="0"/>
              <a:t>(a)</a:t>
            </a:r>
            <a:r>
              <a:rPr lang="en-US" altLang="en-US" sz="1800" dirty="0"/>
              <a:t> neglecting the dependence of </a:t>
            </a:r>
            <a:r>
              <a:rPr lang="en-US" altLang="en-US" sz="1800" i="1" dirty="0" err="1"/>
              <a:t>i</a:t>
            </a:r>
            <a:r>
              <a:rPr lang="en-US" altLang="en-US" sz="1800" i="1" baseline="-25000" dirty="0" err="1"/>
              <a:t>D</a:t>
            </a:r>
            <a:r>
              <a:rPr lang="en-US" altLang="en-US" sz="1800" dirty="0"/>
              <a:t> on </a:t>
            </a:r>
            <a:r>
              <a:rPr lang="en-US" altLang="en-US" sz="1800" i="1" dirty="0" err="1"/>
              <a:t>v</a:t>
            </a:r>
            <a:r>
              <a:rPr lang="en-US" altLang="en-US" sz="1800" i="1" baseline="-25000" dirty="0" err="1"/>
              <a:t>DS</a:t>
            </a:r>
            <a:r>
              <a:rPr lang="en-US" altLang="en-US" sz="1800" dirty="0"/>
              <a:t> in saturation (the channel-length modulation effect) and </a:t>
            </a:r>
            <a:r>
              <a:rPr lang="en-US" altLang="en-US" sz="1800" b="1" dirty="0"/>
              <a:t>(b)</a:t>
            </a:r>
            <a:r>
              <a:rPr lang="en-US" altLang="en-US" sz="1800" dirty="0"/>
              <a:t> including the effect of channel length modulation</a:t>
            </a:r>
          </a:p>
        </p:txBody>
      </p:sp>
      <p:sp>
        <p:nvSpPr>
          <p:cNvPr id="97288" name="Line 9"/>
          <p:cNvSpPr>
            <a:spLocks noChangeShapeType="1"/>
          </p:cNvSpPr>
          <p:nvPr/>
        </p:nvSpPr>
        <p:spPr bwMode="auto">
          <a:xfrm>
            <a:off x="6934200" y="1066800"/>
            <a:ext cx="762000" cy="19812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7289" name="Text Box 10"/>
          <p:cNvSpPr txBox="1">
            <a:spLocks noChangeArrowheads="1"/>
          </p:cNvSpPr>
          <p:nvPr/>
        </p:nvSpPr>
        <p:spPr bwMode="auto">
          <a:xfrm>
            <a:off x="4953000" y="238125"/>
            <a:ext cx="3962400" cy="159067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dirty="0">
                <a:solidFill>
                  <a:srgbClr val="FF0000"/>
                </a:solidFill>
              </a:rPr>
              <a:t>Note that this resistor (</a:t>
            </a:r>
            <a:r>
              <a:rPr lang="en-US" altLang="en-US" sz="2400" i="1" dirty="0" err="1">
                <a:solidFill>
                  <a:srgbClr val="FF0000"/>
                </a:solidFill>
              </a:rPr>
              <a:t>r</a:t>
            </a:r>
            <a:r>
              <a:rPr lang="en-US" altLang="en-US" sz="2400" i="1" baseline="-25000" dirty="0" err="1">
                <a:solidFill>
                  <a:srgbClr val="FF0000"/>
                </a:solidFill>
              </a:rPr>
              <a:t>o</a:t>
            </a:r>
            <a:r>
              <a:rPr lang="en-US" altLang="en-US" sz="2400" dirty="0">
                <a:solidFill>
                  <a:srgbClr val="FF0000"/>
                </a:solidFill>
              </a:rPr>
              <a:t>) takes on value 10</a:t>
            </a:r>
            <a:r>
              <a:rPr lang="en-US" altLang="en-US" sz="2400" i="1" dirty="0">
                <a:solidFill>
                  <a:srgbClr val="FF0000"/>
                </a:solidFill>
              </a:rPr>
              <a:t>kOhm</a:t>
            </a:r>
            <a:r>
              <a:rPr lang="en-US" altLang="en-US" sz="2400" dirty="0">
                <a:solidFill>
                  <a:srgbClr val="FF0000"/>
                </a:solidFill>
              </a:rPr>
              <a:t> to 1</a:t>
            </a:r>
            <a:r>
              <a:rPr lang="en-US" altLang="en-US" sz="2400" i="1" dirty="0">
                <a:solidFill>
                  <a:srgbClr val="FF0000"/>
                </a:solidFill>
              </a:rPr>
              <a:t>MOhm</a:t>
            </a:r>
            <a:r>
              <a:rPr lang="en-US" altLang="en-US" sz="2400" dirty="0">
                <a:solidFill>
                  <a:srgbClr val="FF0000"/>
                </a:solidFill>
              </a:rPr>
              <a:t> and represents channel-length modulation.</a:t>
            </a:r>
            <a:endParaRPr lang="en-US" altLang="en-US" sz="2400" i="1" baseline="-25000" dirty="0">
              <a:solidFill>
                <a:srgbClr val="FF0000"/>
              </a:solidFill>
            </a:endParaRPr>
          </a:p>
        </p:txBody>
      </p:sp>
      <p:sp>
        <p:nvSpPr>
          <p:cNvPr id="97290" name="Rectangle 8"/>
          <p:cNvSpPr>
            <a:spLocks noChangeArrowheads="1"/>
          </p:cNvSpPr>
          <p:nvPr/>
        </p:nvSpPr>
        <p:spPr bwMode="auto">
          <a:xfrm>
            <a:off x="228600" y="2133600"/>
            <a:ext cx="4038600" cy="3352800"/>
          </a:xfrm>
          <a:prstGeom prst="rect">
            <a:avLst/>
          </a:prstGeom>
          <a:solidFill>
            <a:schemeClr val="bg1">
              <a:alpha val="74901"/>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spTree>
    <p:extLst>
      <p:ext uri="{BB962C8B-B14F-4D97-AF65-F5344CB8AC3E}">
        <p14:creationId xmlns:p14="http://schemas.microsoft.com/office/powerpoint/2010/main" val="3833009072"/>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7" name="Rectangle 2"/>
          <p:cNvSpPr>
            <a:spLocks noGrp="1" noChangeArrowheads="1"/>
          </p:cNvSpPr>
          <p:nvPr>
            <p:ph type="title"/>
          </p:nvPr>
        </p:nvSpPr>
        <p:spPr>
          <a:xfrm>
            <a:off x="3038475" y="505155"/>
            <a:ext cx="3657600" cy="1295400"/>
          </a:xfrm>
        </p:spPr>
        <p:txBody>
          <a:bodyPr/>
          <a:lstStyle/>
          <a:p>
            <a:pPr eaLnBrk="1" hangingPunct="1"/>
            <a:r>
              <a:rPr lang="en-US" altLang="en-US" sz="3200" dirty="0" smtClean="0"/>
              <a:t>More Observations</a:t>
            </a:r>
          </a:p>
        </p:txBody>
      </p:sp>
      <p:sp>
        <p:nvSpPr>
          <p:cNvPr id="98308" name="Rectangle 4"/>
          <p:cNvSpPr>
            <a:spLocks noGrp="1" noChangeArrowheads="1"/>
          </p:cNvSpPr>
          <p:nvPr>
            <p:ph type="body" sz="half" idx="1"/>
          </p:nvPr>
        </p:nvSpPr>
        <p:spPr>
          <a:xfrm>
            <a:off x="645458" y="2057400"/>
            <a:ext cx="3812241" cy="3732213"/>
          </a:xfrm>
          <a:noFill/>
        </p:spPr>
        <p:txBody>
          <a:bodyPr>
            <a:normAutofit/>
          </a:bodyPr>
          <a:lstStyle/>
          <a:p>
            <a:pPr eaLnBrk="1" hangingPunct="1"/>
            <a:r>
              <a:rPr lang="en-US" altLang="en-US" sz="2000" dirty="0" smtClean="0">
                <a:solidFill>
                  <a:srgbClr val="FF0000"/>
                </a:solidFill>
              </a:rPr>
              <a:t>Model (b) is more accurate</a:t>
            </a:r>
            <a:r>
              <a:rPr lang="en-US" altLang="en-US" sz="2000" dirty="0" smtClean="0"/>
              <a:t> than model (a)</a:t>
            </a:r>
          </a:p>
          <a:p>
            <a:pPr eaLnBrk="1" hangingPunct="1"/>
            <a:r>
              <a:rPr lang="en-US" altLang="en-US" sz="2000" i="1" dirty="0" err="1" smtClean="0">
                <a:solidFill>
                  <a:srgbClr val="FF0000"/>
                </a:solidFill>
              </a:rPr>
              <a:t>r</a:t>
            </a:r>
            <a:r>
              <a:rPr lang="en-US" altLang="en-US" sz="2000" i="1" baseline="-25000" dirty="0" err="1" smtClean="0">
                <a:solidFill>
                  <a:srgbClr val="FF0000"/>
                </a:solidFill>
              </a:rPr>
              <a:t>o</a:t>
            </a:r>
            <a:r>
              <a:rPr lang="en-US" altLang="en-US" sz="2000" dirty="0" smtClean="0">
                <a:solidFill>
                  <a:srgbClr val="FF0000"/>
                </a:solidFill>
              </a:rPr>
              <a:t> = </a:t>
            </a:r>
            <a:r>
              <a:rPr lang="en-US" altLang="en-US" sz="2000" i="1" dirty="0" smtClean="0">
                <a:solidFill>
                  <a:srgbClr val="FF0000"/>
                </a:solidFill>
              </a:rPr>
              <a:t>V</a:t>
            </a:r>
            <a:r>
              <a:rPr lang="en-US" altLang="en-US" sz="2000" i="1" baseline="-25000" dirty="0" smtClean="0">
                <a:solidFill>
                  <a:srgbClr val="FF0000"/>
                </a:solidFill>
              </a:rPr>
              <a:t>A</a:t>
            </a:r>
            <a:r>
              <a:rPr lang="en-US" altLang="en-US" sz="2000" dirty="0" smtClean="0">
                <a:solidFill>
                  <a:srgbClr val="FF0000"/>
                </a:solidFill>
              </a:rPr>
              <a:t> / </a:t>
            </a:r>
            <a:r>
              <a:rPr lang="en-US" altLang="en-US" sz="2000" i="1" dirty="0" smtClean="0">
                <a:solidFill>
                  <a:srgbClr val="FF0000"/>
                </a:solidFill>
              </a:rPr>
              <a:t>I</a:t>
            </a:r>
            <a:r>
              <a:rPr lang="en-US" altLang="en-US" sz="2000" i="1" baseline="-25000" dirty="0" smtClean="0">
                <a:solidFill>
                  <a:srgbClr val="FF0000"/>
                </a:solidFill>
              </a:rPr>
              <a:t>D</a:t>
            </a:r>
          </a:p>
          <a:p>
            <a:pPr eaLnBrk="1" hangingPunct="1"/>
            <a:r>
              <a:rPr lang="en-US" altLang="en-US" sz="2000" dirty="0" smtClean="0"/>
              <a:t>Small signal parameters </a:t>
            </a:r>
            <a:r>
              <a:rPr lang="en-US" altLang="en-US" sz="2000" dirty="0" smtClean="0">
                <a:solidFill>
                  <a:srgbClr val="FF0000"/>
                </a:solidFill>
              </a:rPr>
              <a:t>(</a:t>
            </a:r>
            <a:r>
              <a:rPr lang="en-US" altLang="en-US" sz="2000" i="1" dirty="0" smtClean="0">
                <a:solidFill>
                  <a:srgbClr val="FF0000"/>
                </a:solidFill>
              </a:rPr>
              <a:t>g</a:t>
            </a:r>
            <a:r>
              <a:rPr lang="en-US" altLang="en-US" sz="2000" i="1" baseline="-25000" dirty="0" smtClean="0">
                <a:solidFill>
                  <a:srgbClr val="FF0000"/>
                </a:solidFill>
              </a:rPr>
              <a:t>m</a:t>
            </a:r>
            <a:r>
              <a:rPr lang="en-US" altLang="en-US" sz="2000" dirty="0" smtClean="0">
                <a:solidFill>
                  <a:srgbClr val="FF0000"/>
                </a:solidFill>
              </a:rPr>
              <a:t>, </a:t>
            </a:r>
            <a:r>
              <a:rPr lang="en-US" altLang="en-US" sz="2000" i="1" dirty="0" err="1" smtClean="0">
                <a:solidFill>
                  <a:srgbClr val="FF0000"/>
                </a:solidFill>
              </a:rPr>
              <a:t>r</a:t>
            </a:r>
            <a:r>
              <a:rPr lang="en-US" altLang="en-US" sz="2000" i="1" baseline="-25000" dirty="0" err="1" smtClean="0">
                <a:solidFill>
                  <a:srgbClr val="FF0000"/>
                </a:solidFill>
              </a:rPr>
              <a:t>o</a:t>
            </a:r>
            <a:r>
              <a:rPr lang="en-US" altLang="en-US" sz="2000" dirty="0" smtClean="0">
                <a:solidFill>
                  <a:srgbClr val="FF0000"/>
                </a:solidFill>
              </a:rPr>
              <a:t>) both depend on dc bias</a:t>
            </a:r>
            <a:r>
              <a:rPr lang="en-US" altLang="en-US" sz="2000" dirty="0" smtClean="0"/>
              <a:t> point</a:t>
            </a:r>
          </a:p>
          <a:p>
            <a:r>
              <a:rPr lang="en-US" altLang="en-US" sz="2000" dirty="0" smtClean="0"/>
              <a:t>If channel-length modulation is considered, </a:t>
            </a:r>
            <a:r>
              <a:rPr lang="en-US" altLang="en-US" sz="2000" dirty="0" smtClean="0">
                <a:solidFill>
                  <a:srgbClr val="FF0000"/>
                </a:solidFill>
              </a:rPr>
              <a:t>(Eq. </a:t>
            </a:r>
            <a:r>
              <a:rPr lang="en-US" altLang="en-US" sz="2000" dirty="0" smtClean="0">
                <a:solidFill>
                  <a:srgbClr val="FF0000"/>
                </a:solidFill>
              </a:rPr>
              <a:t>14) </a:t>
            </a:r>
            <a:r>
              <a:rPr lang="en-US" altLang="en-US" sz="2000" dirty="0" smtClean="0">
                <a:solidFill>
                  <a:srgbClr val="FF0000"/>
                </a:solidFill>
              </a:rPr>
              <a:t>becomes </a:t>
            </a:r>
            <a:r>
              <a:rPr lang="en-US" altLang="en-US" sz="1800" dirty="0">
                <a:solidFill>
                  <a:srgbClr val="FF0000"/>
                </a:solidFill>
              </a:rPr>
              <a:t>(Eq. </a:t>
            </a:r>
            <a:r>
              <a:rPr lang="en-US" altLang="en-US" sz="1800" dirty="0" smtClean="0">
                <a:solidFill>
                  <a:srgbClr val="FF0000"/>
                </a:solidFill>
              </a:rPr>
              <a:t>15).</a:t>
            </a:r>
            <a:endParaRPr lang="en-US" altLang="en-US" sz="2000" dirty="0" smtClean="0">
              <a:solidFill>
                <a:srgbClr val="FF0000"/>
              </a:solidFill>
            </a:endParaRPr>
          </a:p>
        </p:txBody>
      </p:sp>
      <p:graphicFrame>
        <p:nvGraphicFramePr>
          <p:cNvPr id="98309" name="Object 12"/>
          <p:cNvGraphicFramePr>
            <a:graphicFrameLocks noGrp="1" noChangeAspect="1"/>
          </p:cNvGraphicFramePr>
          <p:nvPr>
            <p:ph sz="half" idx="2"/>
          </p:nvPr>
        </p:nvGraphicFramePr>
        <p:xfrm>
          <a:off x="4648200" y="2886075"/>
          <a:ext cx="4095750" cy="2903538"/>
        </p:xfrm>
        <a:graphic>
          <a:graphicData uri="http://schemas.openxmlformats.org/presentationml/2006/ole">
            <mc:AlternateContent xmlns:mc="http://schemas.openxmlformats.org/markup-compatibility/2006">
              <mc:Choice xmlns:v="urn:schemas-microsoft-com:vml" Requires="v">
                <p:oleObj spid="_x0000_s31785" name="Equation" r:id="rId3" imgW="1701800" imgH="1206500" progId="Equation.DSMT4">
                  <p:embed/>
                </p:oleObj>
              </mc:Choice>
              <mc:Fallback>
                <p:oleObj name="Equation" r:id="rId3" imgW="1701800" imgH="12065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2886075"/>
                        <a:ext cx="4095750" cy="290353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 name="Slide Number Placeholder 1"/>
          <p:cNvSpPr>
            <a:spLocks noGrp="1"/>
          </p:cNvSpPr>
          <p:nvPr>
            <p:ph type="sldNum" sz="quarter" idx="11"/>
          </p:nvPr>
        </p:nvSpPr>
        <p:spPr/>
        <p:txBody>
          <a:bodyPr/>
          <a:lstStyle/>
          <a:p>
            <a:fld id="{AAC9B2A6-4B6E-40F3-B613-7884026E9B75}" type="slidenum">
              <a:rPr lang="en-US" altLang="en-US" smtClean="0"/>
              <a:pPr/>
              <a:t>38</a:t>
            </a:fld>
            <a:endParaRPr lang="en-US" altLang="en-US"/>
          </a:p>
        </p:txBody>
      </p:sp>
      <p:sp>
        <p:nvSpPr>
          <p:cNvPr id="6" name="TextBox 5"/>
          <p:cNvSpPr txBox="1"/>
          <p:nvPr/>
        </p:nvSpPr>
        <p:spPr>
          <a:xfrm>
            <a:off x="4312024" y="3655821"/>
            <a:ext cx="1581150" cy="369332"/>
          </a:xfrm>
          <a:prstGeom prst="rect">
            <a:avLst/>
          </a:prstGeom>
          <a:solidFill>
            <a:schemeClr val="tx2">
              <a:lumMod val="10000"/>
              <a:lumOff val="90000"/>
            </a:schemeClr>
          </a:solidFill>
        </p:spPr>
        <p:txBody>
          <a:bodyPr wrap="square" rtlCol="0">
            <a:spAutoFit/>
          </a:bodyPr>
          <a:lstStyle/>
          <a:p>
            <a:pPr algn="ctr"/>
            <a:r>
              <a:rPr lang="en-US" dirty="0" smtClean="0">
                <a:solidFill>
                  <a:srgbClr val="FF0000"/>
                </a:solidFill>
              </a:rPr>
              <a:t>(Eq. </a:t>
            </a:r>
            <a:r>
              <a:rPr lang="en-US" dirty="0" smtClean="0">
                <a:solidFill>
                  <a:srgbClr val="FF0000"/>
                </a:solidFill>
              </a:rPr>
              <a:t>14)</a:t>
            </a:r>
            <a:endParaRPr lang="en-US" dirty="0">
              <a:solidFill>
                <a:srgbClr val="FF0000"/>
              </a:solidFill>
            </a:endParaRPr>
          </a:p>
        </p:txBody>
      </p:sp>
      <p:sp>
        <p:nvSpPr>
          <p:cNvPr id="7" name="TextBox 6"/>
          <p:cNvSpPr txBox="1"/>
          <p:nvPr/>
        </p:nvSpPr>
        <p:spPr>
          <a:xfrm>
            <a:off x="4419600" y="4538844"/>
            <a:ext cx="1416423" cy="369332"/>
          </a:xfrm>
          <a:prstGeom prst="rect">
            <a:avLst/>
          </a:prstGeom>
          <a:solidFill>
            <a:schemeClr val="tx2">
              <a:lumMod val="10000"/>
              <a:lumOff val="90000"/>
            </a:schemeClr>
          </a:solidFill>
        </p:spPr>
        <p:txBody>
          <a:bodyPr wrap="square" rtlCol="0">
            <a:spAutoFit/>
          </a:bodyPr>
          <a:lstStyle/>
          <a:p>
            <a:pPr algn="ctr"/>
            <a:r>
              <a:rPr lang="en-US" dirty="0" smtClean="0">
                <a:solidFill>
                  <a:srgbClr val="FF0000"/>
                </a:solidFill>
              </a:rPr>
              <a:t>(Eq. </a:t>
            </a:r>
            <a:r>
              <a:rPr lang="en-US" dirty="0" smtClean="0">
                <a:solidFill>
                  <a:srgbClr val="FF0000"/>
                </a:solidFill>
              </a:rPr>
              <a:t>15)</a:t>
            </a:r>
            <a:endParaRPr lang="en-US" dirty="0">
              <a:solidFill>
                <a:srgbClr val="FF0000"/>
              </a:solidFill>
            </a:endParaRPr>
          </a:p>
        </p:txBody>
      </p:sp>
    </p:spTree>
    <p:extLst>
      <p:ext uri="{BB962C8B-B14F-4D97-AF65-F5344CB8AC3E}">
        <p14:creationId xmlns:p14="http://schemas.microsoft.com/office/powerpoint/2010/main" val="4127379369"/>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5"/>
          <p:cNvSpPr>
            <a:spLocks noGrp="1" noChangeArrowheads="1"/>
          </p:cNvSpPr>
          <p:nvPr>
            <p:ph type="title"/>
          </p:nvPr>
        </p:nvSpPr>
        <p:spPr>
          <a:xfrm>
            <a:off x="1623575" y="570078"/>
            <a:ext cx="6154271" cy="1295400"/>
          </a:xfrm>
        </p:spPr>
        <p:txBody>
          <a:bodyPr>
            <a:normAutofit/>
          </a:bodyPr>
          <a:lstStyle/>
          <a:p>
            <a:pPr eaLnBrk="1" hangingPunct="1"/>
            <a:r>
              <a:rPr lang="en-US" altLang="en-US" sz="3600" b="0" dirty="0" smtClean="0"/>
              <a:t>5.6:</a:t>
            </a:r>
            <a:r>
              <a:rPr lang="en-US" altLang="en-US" sz="3600" dirty="0" smtClean="0"/>
              <a:t> The </a:t>
            </a:r>
            <a:r>
              <a:rPr lang="en-US" altLang="en-US" sz="3600" dirty="0" err="1" smtClean="0"/>
              <a:t>Transconductance</a:t>
            </a:r>
            <a:r>
              <a:rPr lang="en-US" altLang="en-US" sz="3600" b="0" dirty="0" smtClean="0"/>
              <a:t> </a:t>
            </a:r>
            <a:r>
              <a:rPr lang="en-US" altLang="en-US" sz="3600" b="0" i="1" dirty="0" smtClean="0"/>
              <a:t>g</a:t>
            </a:r>
            <a:r>
              <a:rPr lang="en-US" altLang="en-US" sz="3600" b="0" i="1" baseline="-25000" dirty="0" smtClean="0"/>
              <a:t>m</a:t>
            </a:r>
          </a:p>
        </p:txBody>
      </p:sp>
      <p:sp>
        <p:nvSpPr>
          <p:cNvPr id="103428" name="Rectangle 6"/>
          <p:cNvSpPr>
            <a:spLocks noGrp="1" noChangeArrowheads="1"/>
          </p:cNvSpPr>
          <p:nvPr>
            <p:ph type="body" sz="half" idx="1"/>
          </p:nvPr>
        </p:nvSpPr>
        <p:spPr>
          <a:xfrm>
            <a:off x="838199" y="2057400"/>
            <a:ext cx="4305300" cy="2904565"/>
          </a:xfrm>
          <a:noFill/>
        </p:spPr>
        <p:txBody>
          <a:bodyPr>
            <a:normAutofit/>
          </a:bodyPr>
          <a:lstStyle/>
          <a:p>
            <a:pPr eaLnBrk="1" hangingPunct="1"/>
            <a:r>
              <a:rPr lang="en-US" altLang="en-US" dirty="0" smtClean="0"/>
              <a:t>In summary, there are </a:t>
            </a:r>
            <a:r>
              <a:rPr lang="en-US" altLang="en-US" dirty="0" smtClean="0">
                <a:solidFill>
                  <a:srgbClr val="FF0000"/>
                </a:solidFill>
              </a:rPr>
              <a:t>three relationships</a:t>
            </a:r>
            <a:r>
              <a:rPr lang="en-US" altLang="en-US" dirty="0" smtClean="0"/>
              <a:t> for determining </a:t>
            </a:r>
            <a:r>
              <a:rPr lang="en-US" altLang="en-US" i="1" dirty="0" smtClean="0"/>
              <a:t>g</a:t>
            </a:r>
            <a:r>
              <a:rPr lang="en-US" altLang="en-US" i="1" baseline="-25000" dirty="0" smtClean="0"/>
              <a:t>m</a:t>
            </a:r>
            <a:endParaRPr lang="en-US" altLang="en-US" sz="2000" dirty="0"/>
          </a:p>
          <a:p>
            <a:pPr eaLnBrk="1" hangingPunct="1"/>
            <a:r>
              <a:rPr lang="en-US" altLang="en-US" dirty="0" smtClean="0"/>
              <a:t>These relationships are dependent on </a:t>
            </a:r>
            <a:r>
              <a:rPr lang="en-US" altLang="en-US" dirty="0" smtClean="0">
                <a:solidFill>
                  <a:srgbClr val="FF0000"/>
                </a:solidFill>
              </a:rPr>
              <a:t>three design parameters:</a:t>
            </a:r>
          </a:p>
          <a:p>
            <a:pPr lvl="1" eaLnBrk="1" hangingPunct="1"/>
            <a:r>
              <a:rPr lang="en-US" altLang="en-US" sz="2400" i="1" dirty="0" smtClean="0"/>
              <a:t>W</a:t>
            </a:r>
            <a:r>
              <a:rPr lang="en-US" altLang="en-US" sz="2400" dirty="0" smtClean="0"/>
              <a:t>/</a:t>
            </a:r>
            <a:r>
              <a:rPr lang="en-US" altLang="en-US" sz="2400" i="1" dirty="0" smtClean="0"/>
              <a:t>L, V</a:t>
            </a:r>
            <a:r>
              <a:rPr lang="en-US" altLang="en-US" sz="2400" i="1" baseline="-25000" dirty="0" smtClean="0"/>
              <a:t>OV</a:t>
            </a:r>
            <a:r>
              <a:rPr lang="en-US" altLang="en-US" sz="2400" i="1" dirty="0" smtClean="0"/>
              <a:t>,</a:t>
            </a:r>
            <a:r>
              <a:rPr lang="en-US" altLang="en-US" sz="2400" i="1" baseline="-25000" dirty="0" smtClean="0"/>
              <a:t> </a:t>
            </a:r>
            <a:r>
              <a:rPr lang="en-US" altLang="en-US" sz="2400" i="1" dirty="0" smtClean="0"/>
              <a:t>I</a:t>
            </a:r>
            <a:r>
              <a:rPr lang="en-US" altLang="en-US" sz="2400" i="1" baseline="-25000" dirty="0" smtClean="0"/>
              <a:t>D</a:t>
            </a:r>
          </a:p>
          <a:p>
            <a:pPr lvl="1" eaLnBrk="1" hangingPunct="1"/>
            <a:endParaRPr lang="en-US" altLang="en-US" sz="2400" i="1" dirty="0" smtClean="0"/>
          </a:p>
        </p:txBody>
      </p:sp>
      <p:sp>
        <p:nvSpPr>
          <p:cNvPr id="2" name="Slide Number Placeholder 1"/>
          <p:cNvSpPr>
            <a:spLocks noGrp="1"/>
          </p:cNvSpPr>
          <p:nvPr>
            <p:ph type="sldNum" sz="quarter" idx="11"/>
          </p:nvPr>
        </p:nvSpPr>
        <p:spPr/>
        <p:txBody>
          <a:bodyPr/>
          <a:lstStyle/>
          <a:p>
            <a:fld id="{AAC9B2A6-4B6E-40F3-B613-7884026E9B75}" type="slidenum">
              <a:rPr lang="en-US" altLang="en-US" smtClean="0"/>
              <a:pPr/>
              <a:t>39</a:t>
            </a:fld>
            <a:endParaRPr lang="en-US" altLang="en-US"/>
          </a:p>
        </p:txBody>
      </p:sp>
      <p:grpSp>
        <p:nvGrpSpPr>
          <p:cNvPr id="6" name="Group 5"/>
          <p:cNvGrpSpPr/>
          <p:nvPr/>
        </p:nvGrpSpPr>
        <p:grpSpPr>
          <a:xfrm>
            <a:off x="5002834" y="3933685"/>
            <a:ext cx="2275046" cy="2026848"/>
            <a:chOff x="6172200" y="2105480"/>
            <a:chExt cx="2275046" cy="2026848"/>
          </a:xfrm>
          <a:solidFill>
            <a:schemeClr val="tx2">
              <a:lumMod val="10000"/>
              <a:lumOff val="90000"/>
            </a:schemeClr>
          </a:solidFill>
        </p:grpSpPr>
        <mc:AlternateContent xmlns:mc="http://schemas.openxmlformats.org/markup-compatibility/2006" xmlns:a14="http://schemas.microsoft.com/office/drawing/2010/main">
          <mc:Choice Requires="a14">
            <p:sp>
              <p:nvSpPr>
                <p:cNvPr id="5" name="TextBox 4"/>
                <p:cNvSpPr txBox="1"/>
                <p:nvPr/>
              </p:nvSpPr>
              <p:spPr>
                <a:xfrm>
                  <a:off x="6172200" y="2105480"/>
                  <a:ext cx="1962845" cy="430887"/>
                </a:xfrm>
                <a:prstGeom prst="rect">
                  <a:avLst/>
                </a:prstGeom>
                <a:grpFill/>
              </p:spPr>
              <p:txBody>
                <a:bodyPr wrap="none" lIns="0" tIns="0" rIns="0" bIns="0" rtlCol="0">
                  <a:spAutoFit/>
                </a:bodyPr>
                <a:lstStyle/>
                <a:p>
                  <a:pPr>
                    <a:spcBef>
                      <a:spcPts val="600"/>
                    </a:spcBef>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𝑚</m:t>
                            </m:r>
                          </m:sub>
                        </m:sSub>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i="1">
                                <a:latin typeface="Cambria Math" panose="02040503050406030204" pitchFamily="18" charset="0"/>
                              </a:rPr>
                              <m:t>𝑘</m:t>
                            </m:r>
                          </m:e>
                          <m:sub>
                            <m:r>
                              <a:rPr lang="en-US" sz="2800" b="0" i="1" smtClean="0">
                                <a:latin typeface="Cambria Math" panose="02040503050406030204" pitchFamily="18" charset="0"/>
                              </a:rPr>
                              <m:t>𝑛</m:t>
                            </m:r>
                          </m:sub>
                        </m:sSub>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𝑉</m:t>
                            </m:r>
                          </m:e>
                          <m:sub>
                            <m:r>
                              <a:rPr lang="en-US" sz="2800" b="0" i="1" smtClean="0">
                                <a:latin typeface="Cambria Math" panose="02040503050406030204" pitchFamily="18" charset="0"/>
                              </a:rPr>
                              <m:t>𝑂𝑉</m:t>
                            </m:r>
                          </m:sub>
                        </m:sSub>
                      </m:oMath>
                    </m:oMathPara>
                  </a14:m>
                  <a:endParaRPr lang="en-US" sz="2800" dirty="0"/>
                </a:p>
              </p:txBody>
            </p:sp>
          </mc:Choice>
          <mc:Fallback xmlns="">
            <p:sp>
              <p:nvSpPr>
                <p:cNvPr id="5" name="TextBox 4"/>
                <p:cNvSpPr txBox="1">
                  <a:spLocks noRot="1" noChangeAspect="1" noMove="1" noResize="1" noEditPoints="1" noAdjustHandles="1" noChangeArrowheads="1" noChangeShapeType="1" noTextEdit="1"/>
                </p:cNvSpPr>
                <p:nvPr/>
              </p:nvSpPr>
              <p:spPr>
                <a:xfrm>
                  <a:off x="6172200" y="2105480"/>
                  <a:ext cx="1962845" cy="430887"/>
                </a:xfrm>
                <a:prstGeom prst="rect">
                  <a:avLst/>
                </a:prstGeom>
                <a:blipFill rotWithShape="0">
                  <a:blip r:embed="rId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6172200" y="2728289"/>
                  <a:ext cx="2275046" cy="1404039"/>
                </a:xfrm>
                <a:prstGeom prst="rect">
                  <a:avLst/>
                </a:prstGeom>
                <a:grpFill/>
              </p:spPr>
              <p:txBody>
                <a:bodyPr wrap="none" lIns="0" tIns="0" rIns="0" bIns="0" rtlCol="0">
                  <a:spAutoFit/>
                </a:bodyPr>
                <a:lstStyle/>
                <a:p>
                  <a:pPr>
                    <a:spcBef>
                      <a:spcPts val="600"/>
                    </a:spcBef>
                  </a:pPr>
                  <a14:m>
                    <m:oMathPara xmlns:m="http://schemas.openxmlformats.org/officeDocument/2006/math">
                      <m:oMathParaPr>
                        <m:jc m:val="centerGroup"/>
                      </m:oMathParaPr>
                      <m:oMath xmlns:m="http://schemas.openxmlformats.org/officeDocument/2006/math">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𝑔</m:t>
                            </m:r>
                          </m:e>
                          <m:sub>
                            <m:r>
                              <a:rPr lang="en-US" sz="2800" b="0" i="1" smtClean="0">
                                <a:latin typeface="Cambria Math" panose="02040503050406030204" pitchFamily="18" charset="0"/>
                              </a:rPr>
                              <m:t>𝑚</m:t>
                            </m:r>
                          </m:sub>
                        </m:sSub>
                        <m:r>
                          <a:rPr lang="en-US" sz="2800" b="0" i="1" smtClean="0">
                            <a:latin typeface="Cambria Math" panose="02040503050406030204" pitchFamily="18" charset="0"/>
                          </a:rPr>
                          <m:t>=</m:t>
                        </m:r>
                        <m:rad>
                          <m:radPr>
                            <m:degHide m:val="on"/>
                            <m:ctrlPr>
                              <a:rPr lang="en-US" sz="2800" b="0" i="1" smtClean="0">
                                <a:latin typeface="Cambria Math" panose="02040503050406030204" pitchFamily="18" charset="0"/>
                              </a:rPr>
                            </m:ctrlPr>
                          </m:radPr>
                          <m:deg/>
                          <m:e>
                            <m:r>
                              <a:rPr lang="en-US" sz="2800" b="0" i="1" smtClean="0">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𝑘</m:t>
                                </m:r>
                              </m:e>
                              <m:sub>
                                <m:r>
                                  <a:rPr lang="en-US" sz="2800" i="1">
                                    <a:latin typeface="Cambria Math" panose="02040503050406030204" pitchFamily="18" charset="0"/>
                                  </a:rPr>
                                  <m:t>𝑛</m:t>
                                </m:r>
                              </m:sub>
                            </m:sSub>
                            <m:sSub>
                              <m:sSubPr>
                                <m:ctrlPr>
                                  <a:rPr lang="en-US" sz="2800" i="1" smtClean="0">
                                    <a:latin typeface="Cambria Math" panose="02040503050406030204" pitchFamily="18" charset="0"/>
                                  </a:rPr>
                                </m:ctrlPr>
                              </m:sSubPr>
                              <m:e>
                                <m:r>
                                  <a:rPr lang="en-US" sz="2800" b="0" i="1" smtClean="0">
                                    <a:latin typeface="Cambria Math" panose="02040503050406030204" pitchFamily="18" charset="0"/>
                                  </a:rPr>
                                  <m:t>𝐼</m:t>
                                </m:r>
                              </m:e>
                              <m:sub>
                                <m:r>
                                  <a:rPr lang="en-US" sz="2800" b="0" i="1" smtClean="0">
                                    <a:latin typeface="Cambria Math" panose="02040503050406030204" pitchFamily="18" charset="0"/>
                                  </a:rPr>
                                  <m:t>𝐷</m:t>
                                </m:r>
                              </m:sub>
                            </m:sSub>
                          </m:e>
                        </m:rad>
                      </m:oMath>
                    </m:oMathPara>
                  </a14:m>
                  <a:endParaRPr lang="en-US" sz="2800" dirty="0" smtClean="0"/>
                </a:p>
                <a:p>
                  <a:pPr>
                    <a:spcBef>
                      <a:spcPts val="600"/>
                    </a:spcBef>
                  </a:pPr>
                  <a14:m>
                    <m:oMathPara xmlns:m="http://schemas.openxmlformats.org/officeDocument/2006/math">
                      <m:oMathParaPr>
                        <m:jc m:val="left"/>
                      </m:oMathParaPr>
                      <m:oMath xmlns:m="http://schemas.openxmlformats.org/officeDocument/2006/math">
                        <m:sSub>
                          <m:sSubPr>
                            <m:ctrlPr>
                              <a:rPr lang="en-US" sz="2800" i="1" smtClean="0">
                                <a:latin typeface="Cambria Math" panose="02040503050406030204" pitchFamily="18" charset="0"/>
                              </a:rPr>
                            </m:ctrlPr>
                          </m:sSubPr>
                          <m:e>
                            <m:r>
                              <a:rPr lang="en-US" sz="2800" i="1">
                                <a:latin typeface="Cambria Math" panose="02040503050406030204" pitchFamily="18" charset="0"/>
                              </a:rPr>
                              <m:t>𝑔</m:t>
                            </m:r>
                          </m:e>
                          <m:sub>
                            <m:r>
                              <a:rPr lang="en-US" sz="2800" i="1">
                                <a:latin typeface="Cambria Math" panose="02040503050406030204" pitchFamily="18" charset="0"/>
                              </a:rPr>
                              <m:t>𝑚</m:t>
                            </m:r>
                          </m:sub>
                        </m:sSub>
                        <m:r>
                          <a:rPr lang="en-US" sz="2800" i="1">
                            <a:latin typeface="Cambria Math" panose="02040503050406030204" pitchFamily="18" charset="0"/>
                          </a:rPr>
                          <m:t>=</m:t>
                        </m:r>
                        <m:f>
                          <m:fPr>
                            <m:ctrlPr>
                              <a:rPr lang="en-US" sz="2800" i="1" smtClean="0">
                                <a:latin typeface="Cambria Math" panose="02040503050406030204" pitchFamily="18" charset="0"/>
                              </a:rPr>
                            </m:ctrlPr>
                          </m:fPr>
                          <m:num>
                            <m:r>
                              <a:rPr lang="en-US" sz="2800" b="0" i="1" smtClean="0">
                                <a:latin typeface="Cambria Math" panose="02040503050406030204" pitchFamily="18" charset="0"/>
                              </a:rPr>
                              <m:t>2</m:t>
                            </m:r>
                            <m:sSub>
                              <m:sSubPr>
                                <m:ctrlPr>
                                  <a:rPr lang="en-US" sz="2800" i="1">
                                    <a:latin typeface="Cambria Math" panose="02040503050406030204" pitchFamily="18" charset="0"/>
                                  </a:rPr>
                                </m:ctrlPr>
                              </m:sSubPr>
                              <m:e>
                                <m:r>
                                  <a:rPr lang="en-US" sz="2800" i="1">
                                    <a:latin typeface="Cambria Math" panose="02040503050406030204" pitchFamily="18" charset="0"/>
                                  </a:rPr>
                                  <m:t>𝐼</m:t>
                                </m:r>
                              </m:e>
                              <m:sub>
                                <m:r>
                                  <a:rPr lang="en-US" sz="2800" i="1">
                                    <a:latin typeface="Cambria Math" panose="02040503050406030204" pitchFamily="18" charset="0"/>
                                  </a:rPr>
                                  <m:t>𝐷</m:t>
                                </m:r>
                              </m:sub>
                            </m:sSub>
                          </m:num>
                          <m:den>
                            <m:sSub>
                              <m:sSubPr>
                                <m:ctrlPr>
                                  <a:rPr lang="en-US" sz="2800" i="1">
                                    <a:latin typeface="Cambria Math" panose="02040503050406030204" pitchFamily="18" charset="0"/>
                                  </a:rPr>
                                </m:ctrlPr>
                              </m:sSubPr>
                              <m:e>
                                <m:r>
                                  <a:rPr lang="en-US" sz="2800" i="1">
                                    <a:latin typeface="Cambria Math" panose="02040503050406030204" pitchFamily="18" charset="0"/>
                                  </a:rPr>
                                  <m:t>𝑉</m:t>
                                </m:r>
                              </m:e>
                              <m:sub>
                                <m:r>
                                  <a:rPr lang="en-US" sz="2800" b="0" i="1" smtClean="0">
                                    <a:latin typeface="Cambria Math" panose="02040503050406030204" pitchFamily="18" charset="0"/>
                                  </a:rPr>
                                  <m:t>𝑂𝑉</m:t>
                                </m:r>
                              </m:sub>
                            </m:sSub>
                          </m:den>
                        </m:f>
                      </m:oMath>
                    </m:oMathPara>
                  </a14:m>
                  <a:endParaRPr lang="en-US" sz="2800" dirty="0"/>
                </a:p>
              </p:txBody>
            </p:sp>
          </mc:Choice>
          <mc:Fallback xmlns="">
            <p:sp>
              <p:nvSpPr>
                <p:cNvPr id="9" name="TextBox 8"/>
                <p:cNvSpPr txBox="1">
                  <a:spLocks noRot="1" noChangeAspect="1" noMove="1" noResize="1" noEditPoints="1" noAdjustHandles="1" noChangeArrowheads="1" noChangeShapeType="1" noTextEdit="1"/>
                </p:cNvSpPr>
                <p:nvPr/>
              </p:nvSpPr>
              <p:spPr>
                <a:xfrm>
                  <a:off x="6172200" y="2728289"/>
                  <a:ext cx="2275046" cy="1404039"/>
                </a:xfrm>
                <a:prstGeom prst="rect">
                  <a:avLst/>
                </a:prstGeom>
                <a:blipFill rotWithShape="0">
                  <a:blip r:embed="rId6"/>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272610187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874AC0-F7B0-46D1-919D-461095A14F6C}"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a:t>
            </a:fld>
            <a:endParaRPr lang="en-US"/>
          </a:p>
        </p:txBody>
      </p:sp>
      <p:sp>
        <p:nvSpPr>
          <p:cNvPr id="59395" name="Rectangle 2"/>
          <p:cNvSpPr>
            <a:spLocks noGrp="1" noChangeArrowheads="1"/>
          </p:cNvSpPr>
          <p:nvPr>
            <p:ph type="title" idx="4294967295"/>
          </p:nvPr>
        </p:nvSpPr>
        <p:spPr>
          <a:xfrm>
            <a:off x="558243" y="662268"/>
            <a:ext cx="4776788" cy="1325563"/>
          </a:xfrm>
        </p:spPr>
        <p:txBody>
          <a:bodyPr/>
          <a:lstStyle/>
          <a:p>
            <a:pPr eaLnBrk="1" hangingPunct="1"/>
            <a:r>
              <a:rPr lang="en-US" altLang="en-US" dirty="0" smtClean="0"/>
              <a:t>Example </a:t>
            </a:r>
            <a:r>
              <a:rPr lang="en-US" altLang="en-US" dirty="0" smtClean="0"/>
              <a:t>1: </a:t>
            </a:r>
            <a:r>
              <a:rPr lang="en-US" altLang="en-US" b="0" dirty="0" smtClean="0"/>
              <a:t>NMOS Transistor</a:t>
            </a:r>
          </a:p>
        </p:txBody>
      </p:sp>
      <p:sp>
        <p:nvSpPr>
          <p:cNvPr id="59396" name="Rectangle 3"/>
          <p:cNvSpPr>
            <a:spLocks noGrp="1" noChangeArrowheads="1"/>
          </p:cNvSpPr>
          <p:nvPr>
            <p:ph idx="4294967295"/>
          </p:nvPr>
        </p:nvSpPr>
        <p:spPr>
          <a:xfrm>
            <a:off x="887506" y="2046569"/>
            <a:ext cx="4118262" cy="3830637"/>
          </a:xfrm>
          <a:noFill/>
          <a:ln>
            <a:noFill/>
          </a:ln>
        </p:spPr>
        <p:txBody>
          <a:bodyPr>
            <a:normAutofit/>
          </a:bodyPr>
          <a:lstStyle/>
          <a:p>
            <a:pPr eaLnBrk="1" hangingPunct="1"/>
            <a:r>
              <a:rPr lang="en-US" altLang="en-US" sz="2000" b="1" dirty="0" smtClean="0">
                <a:solidFill>
                  <a:srgbClr val="FF0000"/>
                </a:solidFill>
              </a:rPr>
              <a:t>Problem Statement: </a:t>
            </a:r>
            <a:r>
              <a:rPr lang="en-US" altLang="en-US" sz="2000" dirty="0" smtClean="0"/>
              <a:t>Design the circuit of Figure 21, that is, determine the values of </a:t>
            </a:r>
            <a:r>
              <a:rPr lang="en-US" altLang="en-US" sz="2000" i="1" dirty="0" smtClean="0"/>
              <a:t>R</a:t>
            </a:r>
            <a:r>
              <a:rPr lang="en-US" altLang="en-US" sz="2000" i="1" baseline="-25000" dirty="0" smtClean="0"/>
              <a:t>D</a:t>
            </a:r>
            <a:r>
              <a:rPr lang="en-US" altLang="en-US" sz="2000" dirty="0" smtClean="0"/>
              <a:t> and </a:t>
            </a:r>
            <a:r>
              <a:rPr lang="en-US" altLang="en-US" sz="2000" i="1" dirty="0" smtClean="0"/>
              <a:t>R</a:t>
            </a:r>
            <a:r>
              <a:rPr lang="en-US" altLang="en-US" sz="2000" i="1" baseline="-25000" dirty="0" smtClean="0"/>
              <a:t>S</a:t>
            </a:r>
            <a:r>
              <a:rPr lang="en-US" altLang="en-US" sz="2000" dirty="0" smtClean="0"/>
              <a:t> – so that the transistor operates at </a:t>
            </a:r>
            <a:r>
              <a:rPr lang="en-US" altLang="en-US" sz="2000" i="1" dirty="0" smtClean="0"/>
              <a:t>I</a:t>
            </a:r>
            <a:r>
              <a:rPr lang="en-US" altLang="en-US" sz="2000" i="1" baseline="-25000" dirty="0" smtClean="0"/>
              <a:t>D</a:t>
            </a:r>
            <a:r>
              <a:rPr lang="en-US" altLang="en-US" sz="2000" dirty="0" smtClean="0"/>
              <a:t> = 0.4</a:t>
            </a:r>
            <a:r>
              <a:rPr lang="en-US" altLang="en-US" sz="2000" i="1" dirty="0" smtClean="0">
                <a:solidFill>
                  <a:srgbClr val="FF0000"/>
                </a:solidFill>
              </a:rPr>
              <a:t>mA</a:t>
            </a:r>
            <a:r>
              <a:rPr lang="en-US" altLang="en-US" sz="2000" dirty="0" smtClean="0"/>
              <a:t> and </a:t>
            </a:r>
            <a:r>
              <a:rPr lang="en-US" altLang="en-US" sz="2000" i="1" dirty="0" smtClean="0"/>
              <a:t>V</a:t>
            </a:r>
            <a:r>
              <a:rPr lang="en-US" altLang="en-US" sz="2000" i="1" baseline="-25000" dirty="0" smtClean="0"/>
              <a:t>D</a:t>
            </a:r>
            <a:r>
              <a:rPr lang="en-US" altLang="en-US" sz="2000" dirty="0" smtClean="0"/>
              <a:t> = +0.5</a:t>
            </a:r>
            <a:r>
              <a:rPr lang="en-US" altLang="en-US" sz="2000" i="1" dirty="0" smtClean="0">
                <a:solidFill>
                  <a:srgbClr val="FF0000"/>
                </a:solidFill>
              </a:rPr>
              <a:t>V</a:t>
            </a:r>
            <a:r>
              <a:rPr lang="en-US" altLang="en-US" sz="2000" dirty="0" smtClean="0"/>
              <a:t>.  The NMOS transistor has </a:t>
            </a:r>
            <a:r>
              <a:rPr lang="en-US" altLang="en-US" sz="2000" i="1" dirty="0" err="1" smtClean="0"/>
              <a:t>V</a:t>
            </a:r>
            <a:r>
              <a:rPr lang="en-US" altLang="en-US" sz="2000" i="1" baseline="-25000" dirty="0" err="1" smtClean="0"/>
              <a:t>t</a:t>
            </a:r>
            <a:r>
              <a:rPr lang="en-US" altLang="en-US" sz="2000" dirty="0" smtClean="0"/>
              <a:t> = 0.7</a:t>
            </a:r>
            <a:r>
              <a:rPr lang="en-US" altLang="en-US" sz="2000" i="1" dirty="0" smtClean="0">
                <a:solidFill>
                  <a:srgbClr val="FF0000"/>
                </a:solidFill>
              </a:rPr>
              <a:t>V</a:t>
            </a:r>
            <a:r>
              <a:rPr lang="en-US" altLang="en-US" sz="2000" dirty="0" smtClean="0"/>
              <a:t>, </a:t>
            </a:r>
            <a:r>
              <a:rPr lang="en-US" altLang="en-US" sz="2000" i="1" dirty="0" err="1" smtClean="0">
                <a:latin typeface="Symbol" panose="05050102010706020507" pitchFamily="18" charset="2"/>
              </a:rPr>
              <a:t>m</a:t>
            </a:r>
            <a:r>
              <a:rPr lang="en-US" altLang="en-US" sz="2000" i="1" baseline="-25000" dirty="0" err="1" smtClean="0"/>
              <a:t>n</a:t>
            </a:r>
            <a:r>
              <a:rPr lang="en-US" altLang="en-US" sz="2000" i="1" dirty="0" err="1" smtClean="0"/>
              <a:t>C</a:t>
            </a:r>
            <a:r>
              <a:rPr lang="en-US" altLang="en-US" sz="2000" i="1" baseline="-25000" dirty="0" err="1" smtClean="0"/>
              <a:t>ox</a:t>
            </a:r>
            <a:r>
              <a:rPr lang="en-US" altLang="en-US" sz="2000" dirty="0" smtClean="0"/>
              <a:t> = 100</a:t>
            </a:r>
            <a:r>
              <a:rPr lang="en-US" altLang="en-US" sz="2000" i="1" dirty="0" smtClean="0">
                <a:solidFill>
                  <a:srgbClr val="FF0000"/>
                </a:solidFill>
                <a:latin typeface="Symbol" panose="05050102010706020507" pitchFamily="18" charset="2"/>
              </a:rPr>
              <a:t>m</a:t>
            </a:r>
            <a:r>
              <a:rPr lang="en-US" altLang="en-US" sz="2000" i="1" dirty="0" smtClean="0">
                <a:solidFill>
                  <a:srgbClr val="FF0000"/>
                </a:solidFill>
              </a:rPr>
              <a:t>A</a:t>
            </a:r>
            <a:r>
              <a:rPr lang="en-US" altLang="en-US" sz="2000" dirty="0" smtClean="0">
                <a:solidFill>
                  <a:srgbClr val="FF0000"/>
                </a:solidFill>
              </a:rPr>
              <a:t>/</a:t>
            </a:r>
            <a:r>
              <a:rPr lang="en-US" altLang="en-US" sz="2000" i="1" dirty="0" smtClean="0">
                <a:solidFill>
                  <a:srgbClr val="FF0000"/>
                </a:solidFill>
              </a:rPr>
              <a:t>V</a:t>
            </a:r>
            <a:r>
              <a:rPr lang="en-US" altLang="en-US" sz="2000" baseline="30000" dirty="0" smtClean="0"/>
              <a:t>2</a:t>
            </a:r>
            <a:r>
              <a:rPr lang="en-US" altLang="en-US" sz="2000" dirty="0" smtClean="0"/>
              <a:t>, L = 1</a:t>
            </a:r>
            <a:r>
              <a:rPr lang="en-US" altLang="en-US" sz="2000" i="1" dirty="0" smtClean="0">
                <a:solidFill>
                  <a:srgbClr val="FF0000"/>
                </a:solidFill>
                <a:latin typeface="Symbol" panose="05050102010706020507" pitchFamily="18" charset="2"/>
              </a:rPr>
              <a:t>m</a:t>
            </a:r>
            <a:r>
              <a:rPr lang="en-US" altLang="en-US" sz="2000" i="1" dirty="0" smtClean="0">
                <a:solidFill>
                  <a:srgbClr val="FF0000"/>
                </a:solidFill>
              </a:rPr>
              <a:t>m</a:t>
            </a:r>
            <a:r>
              <a:rPr lang="en-US" altLang="en-US" sz="2000" dirty="0" smtClean="0"/>
              <a:t>, and W = 32</a:t>
            </a:r>
            <a:r>
              <a:rPr lang="en-US" altLang="en-US" sz="2000" i="1" dirty="0" smtClean="0">
                <a:solidFill>
                  <a:srgbClr val="FF0000"/>
                </a:solidFill>
                <a:latin typeface="Symbol" panose="05050102010706020507" pitchFamily="18" charset="2"/>
              </a:rPr>
              <a:t>m</a:t>
            </a:r>
            <a:r>
              <a:rPr lang="en-US" altLang="en-US" sz="2000" i="1" dirty="0" smtClean="0">
                <a:solidFill>
                  <a:srgbClr val="FF0000"/>
                </a:solidFill>
              </a:rPr>
              <a:t>m</a:t>
            </a:r>
            <a:r>
              <a:rPr lang="en-US" altLang="en-US" sz="2000" dirty="0" smtClean="0"/>
              <a:t>.  Neglect the channel-length modulation effect (</a:t>
            </a:r>
            <a:r>
              <a:rPr lang="en-US" altLang="en-US" sz="2000" dirty="0" err="1" smtClean="0"/>
              <a:t>i</a:t>
            </a:r>
            <a:r>
              <a:rPr lang="en-US" altLang="en-US" sz="2000" dirty="0" smtClean="0"/>
              <a:t>. e. assume that </a:t>
            </a:r>
            <a:r>
              <a:rPr lang="en-US" altLang="en-US" sz="2000" i="1" dirty="0" smtClean="0">
                <a:latin typeface="Symbol" panose="05050102010706020507" pitchFamily="18" charset="2"/>
              </a:rPr>
              <a:t>l</a:t>
            </a:r>
            <a:r>
              <a:rPr lang="en-US" altLang="en-US" sz="2000" dirty="0" smtClean="0"/>
              <a:t> = 0).</a:t>
            </a:r>
          </a:p>
        </p:txBody>
      </p:sp>
      <p:pic>
        <p:nvPicPr>
          <p:cNvPr id="59397" name="Picture 4" descr="se05F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266" y="954741"/>
            <a:ext cx="2334171" cy="479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494365"/>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title"/>
          </p:nvPr>
        </p:nvSpPr>
        <p:spPr/>
        <p:txBody>
          <a:bodyPr/>
          <a:lstStyle/>
          <a:p>
            <a:pPr eaLnBrk="1" hangingPunct="1"/>
            <a:r>
              <a:rPr lang="en-US" altLang="en-US" dirty="0" smtClean="0"/>
              <a:t>Example </a:t>
            </a:r>
            <a:r>
              <a:rPr lang="en-US" altLang="en-US" dirty="0"/>
              <a:t>5</a:t>
            </a:r>
            <a:r>
              <a:rPr lang="en-US" altLang="en-US" dirty="0" smtClean="0"/>
              <a:t>: </a:t>
            </a:r>
            <a:r>
              <a:rPr lang="en-US" altLang="en-US" b="0" dirty="0" smtClean="0"/>
              <a:t>MOSFET Amplifier</a:t>
            </a:r>
            <a:endParaRPr lang="en-US" altLang="en-US" sz="900" b="0" dirty="0" smtClean="0"/>
          </a:p>
        </p:txBody>
      </p:sp>
      <p:sp>
        <p:nvSpPr>
          <p:cNvPr id="104452" name="Rectangle 3"/>
          <p:cNvSpPr>
            <a:spLocks noGrp="1" noChangeArrowheads="1"/>
          </p:cNvSpPr>
          <p:nvPr>
            <p:ph idx="1"/>
          </p:nvPr>
        </p:nvSpPr>
        <p:spPr>
          <a:xfrm>
            <a:off x="726140" y="2514599"/>
            <a:ext cx="7772401" cy="3953437"/>
          </a:xfrm>
          <a:noFill/>
        </p:spPr>
        <p:txBody>
          <a:bodyPr>
            <a:normAutofit/>
          </a:bodyPr>
          <a:lstStyle/>
          <a:p>
            <a:pPr eaLnBrk="1" hangingPunct="1"/>
            <a:r>
              <a:rPr lang="en-US" altLang="en-US" sz="2000" b="1" dirty="0" smtClean="0">
                <a:solidFill>
                  <a:srgbClr val="FF0000"/>
                </a:solidFill>
              </a:rPr>
              <a:t>Problem Statement: </a:t>
            </a:r>
            <a:r>
              <a:rPr lang="en-US" altLang="en-US" sz="2000" dirty="0" smtClean="0"/>
              <a:t>Figure 39 shows a </a:t>
            </a:r>
            <a:r>
              <a:rPr lang="en-US" altLang="en-US" sz="2000" dirty="0" smtClean="0">
                <a:solidFill>
                  <a:srgbClr val="FF0000"/>
                </a:solidFill>
              </a:rPr>
              <a:t>discrete common-source MOSFET amplifier utilizing a drain-to-gate resistance </a:t>
            </a:r>
            <a:r>
              <a:rPr lang="en-US" altLang="en-US" sz="2000" i="1" dirty="0" smtClean="0">
                <a:solidFill>
                  <a:srgbClr val="FF0000"/>
                </a:solidFill>
              </a:rPr>
              <a:t>R</a:t>
            </a:r>
            <a:r>
              <a:rPr lang="en-US" altLang="en-US" sz="2000" i="1" baseline="-25000" dirty="0" smtClean="0">
                <a:solidFill>
                  <a:srgbClr val="FF0000"/>
                </a:solidFill>
              </a:rPr>
              <a:t>G</a:t>
            </a:r>
            <a:r>
              <a:rPr lang="en-US" altLang="en-US" sz="2000" dirty="0" smtClean="0"/>
              <a:t> for biasing purposes.  The input signal </a:t>
            </a:r>
            <a:r>
              <a:rPr lang="en-US" altLang="en-US" sz="2000" i="1" dirty="0" err="1" smtClean="0"/>
              <a:t>v</a:t>
            </a:r>
            <a:r>
              <a:rPr lang="en-US" altLang="en-US" sz="2000" i="1" baseline="-25000" dirty="0" err="1" smtClean="0"/>
              <a:t>I</a:t>
            </a:r>
            <a:r>
              <a:rPr lang="en-US" altLang="en-US" sz="2000" dirty="0" smtClean="0"/>
              <a:t> is coupled to the gate via a large capacitor, and the output signal at the drain is coupled to the load resistance </a:t>
            </a:r>
            <a:r>
              <a:rPr lang="en-US" altLang="en-US" sz="2000" i="1" dirty="0" smtClean="0"/>
              <a:t>R</a:t>
            </a:r>
            <a:r>
              <a:rPr lang="en-US" altLang="en-US" sz="2000" i="1" baseline="-25000" dirty="0" smtClean="0"/>
              <a:t>L</a:t>
            </a:r>
            <a:r>
              <a:rPr lang="en-US" altLang="en-US" sz="2000" dirty="0" smtClean="0"/>
              <a:t> via another large capacitor.  The transistor has </a:t>
            </a:r>
            <a:r>
              <a:rPr lang="en-US" altLang="en-US" sz="2000" i="1" dirty="0" err="1" smtClean="0"/>
              <a:t>V</a:t>
            </a:r>
            <a:r>
              <a:rPr lang="en-US" altLang="en-US" sz="2000" i="1" baseline="-25000" dirty="0" err="1" smtClean="0"/>
              <a:t>t</a:t>
            </a:r>
            <a:r>
              <a:rPr lang="en-US" altLang="en-US" sz="2000" dirty="0" smtClean="0"/>
              <a:t> = 1.5</a:t>
            </a:r>
            <a:r>
              <a:rPr lang="en-US" altLang="en-US" sz="2000" i="1" dirty="0" smtClean="0">
                <a:solidFill>
                  <a:srgbClr val="FF0000"/>
                </a:solidFill>
              </a:rPr>
              <a:t>V</a:t>
            </a:r>
            <a:r>
              <a:rPr lang="en-US" altLang="en-US" sz="2000" dirty="0" smtClean="0"/>
              <a:t>, </a:t>
            </a:r>
            <a:r>
              <a:rPr lang="en-US" altLang="en-US" sz="2000" i="1" dirty="0" err="1" smtClean="0"/>
              <a:t>k</a:t>
            </a:r>
            <a:r>
              <a:rPr lang="en-US" altLang="en-US" sz="2000" baseline="30000" dirty="0" err="1" smtClean="0"/>
              <a:t>’</a:t>
            </a:r>
            <a:r>
              <a:rPr lang="en-US" altLang="en-US" sz="2000" baseline="-25000" dirty="0" err="1" smtClean="0"/>
              <a:t>n</a:t>
            </a:r>
            <a:r>
              <a:rPr lang="en-US" altLang="en-US" sz="2000" dirty="0" smtClean="0"/>
              <a:t>(</a:t>
            </a:r>
            <a:r>
              <a:rPr lang="en-US" altLang="en-US" sz="2000" i="1" dirty="0" smtClean="0"/>
              <a:t>W</a:t>
            </a:r>
            <a:r>
              <a:rPr lang="en-US" altLang="en-US" sz="2000" dirty="0" smtClean="0"/>
              <a:t>/</a:t>
            </a:r>
            <a:r>
              <a:rPr lang="en-US" altLang="en-US" sz="2000" i="1" dirty="0" smtClean="0"/>
              <a:t>L</a:t>
            </a:r>
            <a:r>
              <a:rPr lang="en-US" altLang="en-US" sz="2000" dirty="0" smtClean="0"/>
              <a:t>) = 0.25</a:t>
            </a:r>
            <a:r>
              <a:rPr lang="en-US" altLang="en-US" sz="2000" i="1" dirty="0" smtClean="0">
                <a:solidFill>
                  <a:srgbClr val="FF0000"/>
                </a:solidFill>
              </a:rPr>
              <a:t>mA</a:t>
            </a:r>
            <a:r>
              <a:rPr lang="en-US" altLang="en-US" sz="2000" dirty="0" smtClean="0">
                <a:solidFill>
                  <a:srgbClr val="FF0000"/>
                </a:solidFill>
              </a:rPr>
              <a:t>/</a:t>
            </a:r>
            <a:r>
              <a:rPr lang="en-US" altLang="en-US" sz="2000" i="1" dirty="0" smtClean="0">
                <a:solidFill>
                  <a:srgbClr val="FF0000"/>
                </a:solidFill>
              </a:rPr>
              <a:t>V</a:t>
            </a:r>
            <a:r>
              <a:rPr lang="en-US" altLang="en-US" sz="2000" baseline="30000" dirty="0" smtClean="0">
                <a:solidFill>
                  <a:srgbClr val="FF0000"/>
                </a:solidFill>
              </a:rPr>
              <a:t>2</a:t>
            </a:r>
            <a:r>
              <a:rPr lang="en-US" altLang="en-US" sz="2000" dirty="0" smtClean="0"/>
              <a:t>, and </a:t>
            </a:r>
            <a:r>
              <a:rPr lang="en-US" altLang="en-US" sz="2000" i="1" dirty="0" smtClean="0"/>
              <a:t>V</a:t>
            </a:r>
            <a:r>
              <a:rPr lang="en-US" altLang="en-US" sz="2000" i="1" baseline="-25000" dirty="0" smtClean="0"/>
              <a:t>A</a:t>
            </a:r>
            <a:r>
              <a:rPr lang="en-US" altLang="en-US" sz="2000" dirty="0" smtClean="0"/>
              <a:t> = 50</a:t>
            </a:r>
            <a:r>
              <a:rPr lang="en-US" altLang="en-US" sz="2000" i="1" dirty="0" smtClean="0">
                <a:solidFill>
                  <a:srgbClr val="FF0000"/>
                </a:solidFill>
              </a:rPr>
              <a:t>V</a:t>
            </a:r>
            <a:r>
              <a:rPr lang="en-US" altLang="en-US" sz="2000" dirty="0" smtClean="0"/>
              <a:t>.  Assume the coupling capacitors to be sufficiently large so as to act as short circuits at the signal-frequencies of interest.</a:t>
            </a:r>
          </a:p>
          <a:p>
            <a:pPr eaLnBrk="1" hangingPunct="1"/>
            <a:r>
              <a:rPr lang="en-US" altLang="en-US" sz="2000" b="1" dirty="0" smtClean="0">
                <a:solidFill>
                  <a:srgbClr val="FF0000"/>
                </a:solidFill>
              </a:rPr>
              <a:t>Q: </a:t>
            </a:r>
            <a:r>
              <a:rPr lang="en-US" altLang="en-US" sz="2000" dirty="0" smtClean="0"/>
              <a:t>We wish to analyze this amplifier circuit to determine its </a:t>
            </a:r>
            <a:r>
              <a:rPr lang="en-US" altLang="en-US" sz="2000" b="1" dirty="0" smtClean="0">
                <a:solidFill>
                  <a:srgbClr val="FF0000"/>
                </a:solidFill>
              </a:rPr>
              <a:t>(a) </a:t>
            </a:r>
            <a:r>
              <a:rPr lang="en-US" altLang="en-US" sz="2000" dirty="0" smtClean="0"/>
              <a:t>small-signal voltage gain, its </a:t>
            </a:r>
            <a:r>
              <a:rPr lang="en-US" altLang="en-US" sz="2000" b="1" dirty="0" smtClean="0">
                <a:solidFill>
                  <a:srgbClr val="FF0000"/>
                </a:solidFill>
              </a:rPr>
              <a:t>(b) </a:t>
            </a:r>
            <a:r>
              <a:rPr lang="en-US" altLang="en-US" sz="2000" dirty="0" smtClean="0"/>
              <a:t>input resistance, and the largest allowable input signal.</a:t>
            </a:r>
          </a:p>
        </p:txBody>
      </p:sp>
      <p:sp>
        <p:nvSpPr>
          <p:cNvPr id="2" name="Date Placeholder 1"/>
          <p:cNvSpPr>
            <a:spLocks noGrp="1"/>
          </p:cNvSpPr>
          <p:nvPr>
            <p:ph type="dt" sz="half" idx="10"/>
          </p:nvPr>
        </p:nvSpPr>
        <p:spPr/>
        <p:txBody>
          <a:bodyPr/>
          <a:lstStyle/>
          <a:p>
            <a:fld id="{8F497835-15D6-438D-AD2C-53E2D3E705D7}"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40</a:t>
            </a:fld>
            <a:endParaRPr lang="en-US"/>
          </a:p>
        </p:txBody>
      </p:sp>
    </p:spTree>
    <p:extLst>
      <p:ext uri="{BB962C8B-B14F-4D97-AF65-F5344CB8AC3E}">
        <p14:creationId xmlns:p14="http://schemas.microsoft.com/office/powerpoint/2010/main" val="3648983979"/>
      </p:ext>
    </p:extLst>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p:txBody>
          <a:bodyPr/>
          <a:lstStyle/>
          <a:p>
            <a:pPr eaLnBrk="1" hangingPunct="1"/>
            <a:endParaRPr lang="en-US" altLang="en-US" smtClean="0"/>
          </a:p>
        </p:txBody>
      </p:sp>
      <p:sp>
        <p:nvSpPr>
          <p:cNvPr id="105476" name="Rectangle 3"/>
          <p:cNvSpPr>
            <a:spLocks noGrp="1" noChangeArrowheads="1"/>
          </p:cNvSpPr>
          <p:nvPr>
            <p:ph idx="1"/>
          </p:nvPr>
        </p:nvSpPr>
        <p:spPr/>
        <p:txBody>
          <a:bodyPr/>
          <a:lstStyle/>
          <a:p>
            <a:pPr eaLnBrk="1" hangingPunct="1"/>
            <a:endParaRPr lang="en-US" altLang="en-US" smtClean="0"/>
          </a:p>
        </p:txBody>
      </p:sp>
      <p:sp>
        <p:nvSpPr>
          <p:cNvPr id="2" name="Date Placeholder 1"/>
          <p:cNvSpPr>
            <a:spLocks noGrp="1"/>
          </p:cNvSpPr>
          <p:nvPr>
            <p:ph type="dt" sz="half" idx="10"/>
          </p:nvPr>
        </p:nvSpPr>
        <p:spPr/>
        <p:txBody>
          <a:bodyPr/>
          <a:lstStyle/>
          <a:p>
            <a:fld id="{C9C30B53-3E5A-45A3-B3C8-58939119C3FA}"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41</a:t>
            </a:fld>
            <a:endParaRPr lang="en-US"/>
          </a:p>
        </p:txBody>
      </p:sp>
      <p:sp>
        <p:nvSpPr>
          <p:cNvPr id="105477" name="Rectangle 4"/>
          <p:cNvSpPr>
            <a:spLocks noChangeArrowheads="1"/>
          </p:cNvSpPr>
          <p:nvPr/>
        </p:nvSpPr>
        <p:spPr bwMode="auto">
          <a:xfrm>
            <a:off x="0" y="0"/>
            <a:ext cx="9144000" cy="6858000"/>
          </a:xfrm>
          <a:prstGeom prst="rect">
            <a:avLst/>
          </a:prstGeom>
          <a:solidFill>
            <a:schemeClr val="bg1">
              <a:alpha val="98038"/>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pic>
        <p:nvPicPr>
          <p:cNvPr id="105478" name="Picture 4" descr="se05F39"/>
          <p:cNvPicPr>
            <a:picLocks noChangeAspect="1" noChangeArrowheads="1"/>
          </p:cNvPicPr>
          <p:nvPr/>
        </p:nvPicPr>
        <p:blipFill rotWithShape="1">
          <a:blip r:embed="rId2">
            <a:extLst>
              <a:ext uri="{28A0092B-C50C-407E-A947-70E740481C1C}">
                <a14:useLocalDpi xmlns:a14="http://schemas.microsoft.com/office/drawing/2010/main" val="0"/>
              </a:ext>
            </a:extLst>
          </a:blip>
          <a:srcRect l="-135" r="35875" b="45129"/>
          <a:stretch/>
        </p:blipFill>
        <p:spPr bwMode="auto">
          <a:xfrm>
            <a:off x="591672" y="486056"/>
            <a:ext cx="8511988" cy="5417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479" name="Rectangle 2"/>
          <p:cNvSpPr>
            <a:spLocks noChangeArrowheads="1"/>
          </p:cNvSpPr>
          <p:nvPr/>
        </p:nvSpPr>
        <p:spPr bwMode="auto">
          <a:xfrm>
            <a:off x="609600" y="6019800"/>
            <a:ext cx="7924800" cy="457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r>
              <a:rPr lang="en-US" altLang="en-US" sz="2400" b="1" dirty="0"/>
              <a:t>Figure </a:t>
            </a:r>
            <a:r>
              <a:rPr lang="en-US" altLang="en-US" sz="2400" b="1" dirty="0" smtClean="0"/>
              <a:t>20</a:t>
            </a:r>
            <a:r>
              <a:rPr lang="en-US" altLang="en-US" sz="2400" b="1" dirty="0" smtClean="0"/>
              <a:t>: </a:t>
            </a:r>
            <a:r>
              <a:rPr lang="en-US" altLang="en-US" sz="2400" dirty="0"/>
              <a:t>Example </a:t>
            </a:r>
            <a:r>
              <a:rPr lang="en-US" altLang="en-US" sz="2400" dirty="0"/>
              <a:t>5</a:t>
            </a:r>
            <a:r>
              <a:rPr lang="en-US" altLang="en-US" sz="2400" dirty="0" smtClean="0"/>
              <a:t> </a:t>
            </a:r>
            <a:r>
              <a:rPr lang="en-US" altLang="en-US" sz="2400" dirty="0"/>
              <a:t>amplifier circuit.</a:t>
            </a:r>
          </a:p>
        </p:txBody>
      </p:sp>
      <p:sp>
        <p:nvSpPr>
          <p:cNvPr id="1570825" name="Text Box 9"/>
          <p:cNvSpPr txBox="1">
            <a:spLocks noChangeArrowheads="1"/>
          </p:cNvSpPr>
          <p:nvPr/>
        </p:nvSpPr>
        <p:spPr bwMode="auto">
          <a:xfrm>
            <a:off x="5562600" y="228600"/>
            <a:ext cx="3352800" cy="1590675"/>
          </a:xfrm>
          <a:prstGeom prst="rect">
            <a:avLst/>
          </a:prstGeom>
          <a:solidFill>
            <a:srgbClr val="FFFF99"/>
          </a:solidFill>
          <a:ln w="38100">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50000"/>
              </a:spcBef>
            </a:pPr>
            <a:r>
              <a:rPr lang="en-US" altLang="en-US" sz="2400" b="1" dirty="0">
                <a:solidFill>
                  <a:srgbClr val="FF0000"/>
                </a:solidFill>
              </a:rPr>
              <a:t>note:</a:t>
            </a:r>
            <a:r>
              <a:rPr lang="en-US" altLang="en-US" sz="2400" dirty="0">
                <a:solidFill>
                  <a:srgbClr val="FF0000"/>
                </a:solidFill>
              </a:rPr>
              <a:t> capacitors block dc signals completely, but have no effect on small-signal</a:t>
            </a:r>
            <a:endParaRPr lang="en-US" altLang="en-US" sz="2400" baseline="-25000" dirty="0">
              <a:solidFill>
                <a:srgbClr val="FF0000"/>
              </a:solidFill>
            </a:endParaRPr>
          </a:p>
        </p:txBody>
      </p:sp>
    </p:spTree>
    <p:extLst>
      <p:ext uri="{BB962C8B-B14F-4D97-AF65-F5344CB8AC3E}">
        <p14:creationId xmlns:p14="http://schemas.microsoft.com/office/powerpoint/2010/main" val="2392314360"/>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70825"/>
                                        </p:tgtEl>
                                        <p:attrNameLst>
                                          <p:attrName>style.visibility</p:attrName>
                                        </p:attrNameLst>
                                      </p:cBhvr>
                                      <p:to>
                                        <p:strVal val="visible"/>
                                      </p:to>
                                    </p:set>
                                    <p:animEffect transition="in" filter="fade">
                                      <p:cBhvr>
                                        <p:cTn id="7" dur="500"/>
                                        <p:tgtEl>
                                          <p:spTgt spid="15708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0825"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42</a:t>
            </a:fld>
            <a:endParaRPr lang="en-US"/>
          </a:p>
        </p:txBody>
      </p:sp>
      <p:sp>
        <p:nvSpPr>
          <p:cNvPr id="2" name="Title 1"/>
          <p:cNvSpPr>
            <a:spLocks noGrp="1"/>
          </p:cNvSpPr>
          <p:nvPr>
            <p:ph type="title" idx="4294967295"/>
          </p:nvPr>
        </p:nvSpPr>
        <p:spPr>
          <a:xfrm>
            <a:off x="1108651" y="521198"/>
            <a:ext cx="6799263" cy="984825"/>
          </a:xfrm>
        </p:spPr>
        <p:txBody>
          <a:bodyPr/>
          <a:lstStyle/>
          <a:p>
            <a:r>
              <a:rPr lang="en-US" altLang="en-US" dirty="0"/>
              <a:t>Example </a:t>
            </a:r>
            <a:r>
              <a:rPr lang="en-US" altLang="en-US" dirty="0"/>
              <a:t>5</a:t>
            </a:r>
            <a:r>
              <a:rPr lang="en-US" altLang="en-US" dirty="0" smtClean="0"/>
              <a:t> </a:t>
            </a:r>
            <a:r>
              <a:rPr lang="en-US" altLang="en-US" dirty="0"/>
              <a:t>– </a:t>
            </a:r>
            <a:r>
              <a:rPr lang="en-US" altLang="en-US" dirty="0" smtClean="0"/>
              <a:t>Sol</a:t>
            </a:r>
            <a:endParaRPr lang="en-US" dirty="0"/>
          </a:p>
        </p:txBody>
      </p:sp>
      <p:pic>
        <p:nvPicPr>
          <p:cNvPr id="6" name="Picture 5"/>
          <p:cNvPicPr>
            <a:picLocks noChangeAspect="1"/>
          </p:cNvPicPr>
          <p:nvPr/>
        </p:nvPicPr>
        <p:blipFill>
          <a:blip r:embed="rId2"/>
          <a:stretch>
            <a:fillRect/>
          </a:stretch>
        </p:blipFill>
        <p:spPr>
          <a:xfrm>
            <a:off x="6457950" y="1299370"/>
            <a:ext cx="2114550" cy="2724150"/>
          </a:xfrm>
          <a:prstGeom prst="rect">
            <a:avLst/>
          </a:prstGeom>
        </p:spPr>
      </p:pic>
      <p:sp>
        <p:nvSpPr>
          <p:cNvPr id="7" name="Rectangle 6"/>
          <p:cNvSpPr/>
          <p:nvPr/>
        </p:nvSpPr>
        <p:spPr>
          <a:xfrm>
            <a:off x="571500" y="1506023"/>
            <a:ext cx="3936783" cy="791179"/>
          </a:xfrm>
          <a:prstGeom prst="rect">
            <a:avLst/>
          </a:prstGeom>
        </p:spPr>
        <p:txBody>
          <a:bodyPr wrap="none">
            <a:spAutoFit/>
          </a:bodyPr>
          <a:lstStyle/>
          <a:p>
            <a:pPr>
              <a:lnSpc>
                <a:spcPct val="150000"/>
              </a:lnSpc>
            </a:pPr>
            <a:r>
              <a:rPr lang="en-US" sz="1600" dirty="0">
                <a:latin typeface="TimesNewRoman"/>
              </a:rPr>
              <a:t>We first determine the dc operating point</a:t>
            </a:r>
            <a:r>
              <a:rPr lang="en-US" sz="1600" dirty="0" smtClean="0">
                <a:latin typeface="TimesNewRoman"/>
              </a:rPr>
              <a:t>.</a:t>
            </a:r>
          </a:p>
          <a:p>
            <a:pPr>
              <a:lnSpc>
                <a:spcPct val="150000"/>
              </a:lnSpc>
            </a:pPr>
            <a:r>
              <a:rPr lang="en-US" sz="1600" dirty="0" smtClean="0">
                <a:latin typeface="TimesNewRoman"/>
              </a:rPr>
              <a:t>1- DC analysis: as shown in the figure</a:t>
            </a:r>
            <a:endParaRPr lang="en-US" sz="1600" dirty="0"/>
          </a:p>
        </p:txBody>
      </p:sp>
      <mc:AlternateContent xmlns:mc="http://schemas.openxmlformats.org/markup-compatibility/2006" xmlns:a14="http://schemas.microsoft.com/office/drawing/2010/main">
        <mc:Choice Requires="a14">
          <p:sp>
            <p:nvSpPr>
              <p:cNvPr id="8" name="Rectangle 7"/>
              <p:cNvSpPr/>
              <p:nvPr/>
            </p:nvSpPr>
            <p:spPr>
              <a:xfrm>
                <a:off x="628650" y="2347056"/>
                <a:ext cx="4572000" cy="584775"/>
              </a:xfrm>
              <a:prstGeom prst="rect">
                <a:avLst/>
              </a:prstGeom>
            </p:spPr>
            <p:txBody>
              <a:bodyPr>
                <a:spAutoFit/>
              </a:bodyPr>
              <a:lstStyle/>
              <a:p>
                <a:r>
                  <a:rPr lang="en-US" sz="1600" dirty="0" smtClean="0">
                    <a:latin typeface="TimesNewRoman"/>
                  </a:rPr>
                  <a:t>We note that since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𝐼</m:t>
                        </m:r>
                      </m:e>
                      <m:sub>
                        <m:r>
                          <a:rPr lang="en-US" sz="1600" b="0" i="1" smtClean="0">
                            <a:latin typeface="Cambria Math" panose="02040503050406030204" pitchFamily="18" charset="0"/>
                          </a:rPr>
                          <m:t>𝐺</m:t>
                        </m:r>
                      </m:sub>
                    </m:sSub>
                    <m:r>
                      <a:rPr lang="en-US" sz="1600" b="0" i="1" smtClean="0">
                        <a:latin typeface="Cambria Math" panose="02040503050406030204" pitchFamily="18" charset="0"/>
                      </a:rPr>
                      <m:t>=</m:t>
                    </m:r>
                    <m:r>
                      <a:rPr lang="en-US" sz="1600" b="0" i="1" smtClean="0">
                        <a:latin typeface="Cambria Math" panose="02040503050406030204" pitchFamily="18" charset="0"/>
                      </a:rPr>
                      <m:t>0</m:t>
                    </m:r>
                  </m:oMath>
                </a14:m>
                <a:r>
                  <a:rPr lang="en-US" sz="1600" dirty="0" smtClean="0">
                    <a:latin typeface="TimesNewRoman"/>
                  </a:rPr>
                  <a:t>, </a:t>
                </a:r>
                <a:r>
                  <a:rPr lang="en-US" sz="1600" dirty="0">
                    <a:latin typeface="TimesNewRoman"/>
                  </a:rPr>
                  <a:t>the dc voltage drop across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𝑅</m:t>
                        </m:r>
                      </m:e>
                      <m:sub>
                        <m:r>
                          <a:rPr lang="en-US" sz="1600" i="1">
                            <a:latin typeface="Cambria Math" panose="02040503050406030204" pitchFamily="18" charset="0"/>
                          </a:rPr>
                          <m:t>𝐺</m:t>
                        </m:r>
                      </m:sub>
                    </m:sSub>
                  </m:oMath>
                </a14:m>
                <a:r>
                  <a:rPr lang="en-US" sz="1600" i="1" dirty="0" smtClean="0"/>
                  <a:t> </a:t>
                </a:r>
                <a:r>
                  <a:rPr lang="en-US" sz="1600" dirty="0" smtClean="0">
                    <a:latin typeface="TimesNewRoman"/>
                  </a:rPr>
                  <a:t>will </a:t>
                </a:r>
                <a:r>
                  <a:rPr lang="en-US" sz="1600" dirty="0">
                    <a:latin typeface="TimesNewRoman"/>
                  </a:rPr>
                  <a:t>be zero, and</a:t>
                </a:r>
                <a:endParaRPr lang="en-US" sz="1600" dirty="0"/>
              </a:p>
            </p:txBody>
          </p:sp>
        </mc:Choice>
        <mc:Fallback xmlns="">
          <p:sp>
            <p:nvSpPr>
              <p:cNvPr id="8" name="Rectangle 7"/>
              <p:cNvSpPr>
                <a:spLocks noRot="1" noChangeAspect="1" noMove="1" noResize="1" noEditPoints="1" noAdjustHandles="1" noChangeArrowheads="1" noChangeShapeType="1" noTextEdit="1"/>
              </p:cNvSpPr>
              <p:nvPr/>
            </p:nvSpPr>
            <p:spPr>
              <a:xfrm>
                <a:off x="628650" y="2347056"/>
                <a:ext cx="4572000" cy="584775"/>
              </a:xfrm>
              <a:prstGeom prst="rect">
                <a:avLst/>
              </a:prstGeom>
              <a:blipFill rotWithShape="0">
                <a:blip r:embed="rId3"/>
                <a:stretch>
                  <a:fillRect l="-667" t="-3125" b="-11458"/>
                </a:stretch>
              </a:blipFill>
            </p:spPr>
            <p:txBody>
              <a:bodyPr/>
              <a:lstStyle/>
              <a:p>
                <a:r>
                  <a:rPr lang="en-US">
                    <a:noFill/>
                  </a:rPr>
                  <a:t> </a:t>
                </a:r>
              </a:p>
            </p:txBody>
          </p:sp>
        </mc:Fallback>
      </mc:AlternateContent>
      <p:pic>
        <p:nvPicPr>
          <p:cNvPr id="9" name="Picture 8"/>
          <p:cNvPicPr>
            <a:picLocks noChangeAspect="1"/>
          </p:cNvPicPr>
          <p:nvPr/>
        </p:nvPicPr>
        <p:blipFill>
          <a:blip r:embed="rId4"/>
          <a:stretch>
            <a:fillRect/>
          </a:stretch>
        </p:blipFill>
        <p:spPr>
          <a:xfrm>
            <a:off x="1585487" y="2946788"/>
            <a:ext cx="2986513" cy="475127"/>
          </a:xfrm>
          <a:prstGeom prst="rect">
            <a:avLst/>
          </a:prstGeom>
        </p:spPr>
      </p:pic>
      <p:pic>
        <p:nvPicPr>
          <p:cNvPr id="10" name="Picture 9"/>
          <p:cNvPicPr>
            <a:picLocks noChangeAspect="1"/>
          </p:cNvPicPr>
          <p:nvPr/>
        </p:nvPicPr>
        <p:blipFill>
          <a:blip r:embed="rId5"/>
          <a:stretch>
            <a:fillRect/>
          </a:stretch>
        </p:blipFill>
        <p:spPr>
          <a:xfrm>
            <a:off x="628649" y="3477219"/>
            <a:ext cx="6309360" cy="909068"/>
          </a:xfrm>
          <a:prstGeom prst="rect">
            <a:avLst/>
          </a:prstGeom>
        </p:spPr>
      </p:pic>
      <mc:AlternateContent xmlns:mc="http://schemas.openxmlformats.org/markup-compatibility/2006" xmlns:a14="http://schemas.microsoft.com/office/drawing/2010/main">
        <mc:Choice Requires="a14">
          <p:sp>
            <p:nvSpPr>
              <p:cNvPr id="11" name="Rectangle 10"/>
              <p:cNvSpPr/>
              <p:nvPr/>
            </p:nvSpPr>
            <p:spPr>
              <a:xfrm>
                <a:off x="1040130" y="3974084"/>
                <a:ext cx="1234440"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𝐷𝑆</m:t>
                          </m:r>
                        </m:sub>
                      </m:sSub>
                      <m:r>
                        <a:rPr lang="en-US" i="1" smtClean="0">
                          <a:latin typeface="Cambria Math" panose="02040503050406030204" pitchFamily="18" charset="0"/>
                          <a:ea typeface="Cambria Math" panose="02040503050406030204" pitchFamily="18" charset="0"/>
                        </a:rPr>
                        <m:t>&gt;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b="0" i="1" smtClean="0">
                              <a:latin typeface="Cambria Math" panose="02040503050406030204" pitchFamily="18" charset="0"/>
                            </a:rPr>
                            <m:t>𝑂𝑉</m:t>
                          </m:r>
                        </m:sub>
                      </m:sSub>
                    </m:oMath>
                  </m:oMathPara>
                </a14:m>
                <a:endParaRPr lang="en-US" dirty="0"/>
              </a:p>
            </p:txBody>
          </p:sp>
        </mc:Choice>
        <mc:Fallback xmlns="">
          <p:sp>
            <p:nvSpPr>
              <p:cNvPr id="11" name="Rectangle 10"/>
              <p:cNvSpPr>
                <a:spLocks noRot="1" noChangeAspect="1" noMove="1" noResize="1" noEditPoints="1" noAdjustHandles="1" noChangeArrowheads="1" noChangeShapeType="1" noTextEdit="1"/>
              </p:cNvSpPr>
              <p:nvPr/>
            </p:nvSpPr>
            <p:spPr>
              <a:xfrm>
                <a:off x="1040130" y="3974084"/>
                <a:ext cx="1234440" cy="369332"/>
              </a:xfrm>
              <a:prstGeom prst="rect">
                <a:avLst/>
              </a:prstGeom>
              <a:blipFill rotWithShape="0">
                <a:blip r:embed="rId6"/>
                <a:stretch>
                  <a:fillRect/>
                </a:stretch>
              </a:blipFill>
            </p:spPr>
            <p:txBody>
              <a:bodyPr/>
              <a:lstStyle/>
              <a:p>
                <a:r>
                  <a:rPr lang="en-US">
                    <a:noFill/>
                  </a:rPr>
                  <a:t> </a:t>
                </a:r>
              </a:p>
            </p:txBody>
          </p:sp>
        </mc:Fallback>
      </mc:AlternateContent>
      <p:sp>
        <p:nvSpPr>
          <p:cNvPr id="12" name="Right Brace 11"/>
          <p:cNvSpPr/>
          <p:nvPr/>
        </p:nvSpPr>
        <p:spPr>
          <a:xfrm rot="5400000">
            <a:off x="1502293" y="3432425"/>
            <a:ext cx="199850" cy="883468"/>
          </a:xfrm>
          <a:prstGeom prst="righ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p:cNvPicPr>
            <a:picLocks noChangeAspect="1"/>
          </p:cNvPicPr>
          <p:nvPr/>
        </p:nvPicPr>
        <p:blipFill>
          <a:blip r:embed="rId7"/>
          <a:stretch>
            <a:fillRect/>
          </a:stretch>
        </p:blipFill>
        <p:spPr>
          <a:xfrm>
            <a:off x="628649" y="4543491"/>
            <a:ext cx="6762750" cy="247650"/>
          </a:xfrm>
          <a:prstGeom prst="rect">
            <a:avLst/>
          </a:prstGeom>
        </p:spPr>
      </p:pic>
      <mc:AlternateContent xmlns:mc="http://schemas.openxmlformats.org/markup-compatibility/2006" xmlns:a14="http://schemas.microsoft.com/office/drawing/2010/main">
        <mc:Choice Requires="a14">
          <p:sp>
            <p:nvSpPr>
              <p:cNvPr id="14" name="Rectangle 13"/>
              <p:cNvSpPr/>
              <p:nvPr/>
            </p:nvSpPr>
            <p:spPr>
              <a:xfrm>
                <a:off x="571500" y="4836187"/>
                <a:ext cx="8001000" cy="584775"/>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Solving the resulting quadratic </a:t>
                </a:r>
                <a:r>
                  <a:rPr lang="en-US" sz="1600" dirty="0">
                    <a:latin typeface="Times New Roman" panose="02020603050405020304" pitchFamily="18" charset="0"/>
                    <a:cs typeface="Times New Roman" panose="02020603050405020304" pitchFamily="18" charset="0"/>
                  </a:rPr>
                  <a:t>equation in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𝐼</m:t>
                        </m:r>
                      </m:e>
                      <m:sub>
                        <m:r>
                          <a:rPr lang="en-US" sz="1600" b="0" i="1" smtClean="0">
                            <a:latin typeface="Cambria Math" panose="02040503050406030204" pitchFamily="18" charset="0"/>
                          </a:rPr>
                          <m:t>𝐷</m:t>
                        </m:r>
                      </m:sub>
                    </m:sSub>
                  </m:oMath>
                </a14:m>
                <a:r>
                  <a:rPr lang="en-US" sz="1600" dirty="0" smtClean="0">
                    <a:latin typeface="Times New Roman" panose="02020603050405020304" pitchFamily="18" charset="0"/>
                    <a:cs typeface="Times New Roman" panose="02020603050405020304" pitchFamily="18" charset="0"/>
                  </a:rPr>
                  <a:t> and </a:t>
                </a:r>
                <a:r>
                  <a:rPr lang="en-US" sz="1600" dirty="0">
                    <a:latin typeface="Times New Roman" panose="02020603050405020304" pitchFamily="18" charset="0"/>
                    <a:cs typeface="Times New Roman" panose="02020603050405020304" pitchFamily="18" charset="0"/>
                  </a:rPr>
                  <a:t>discarding the root that is not physically meaningful yields the solution</a:t>
                </a:r>
              </a:p>
            </p:txBody>
          </p:sp>
        </mc:Choice>
        <mc:Fallback xmlns="">
          <p:sp>
            <p:nvSpPr>
              <p:cNvPr id="14" name="Rectangle 13"/>
              <p:cNvSpPr>
                <a:spLocks noRot="1" noChangeAspect="1" noMove="1" noResize="1" noEditPoints="1" noAdjustHandles="1" noChangeArrowheads="1" noChangeShapeType="1" noTextEdit="1"/>
              </p:cNvSpPr>
              <p:nvPr/>
            </p:nvSpPr>
            <p:spPr>
              <a:xfrm>
                <a:off x="571500" y="4836187"/>
                <a:ext cx="8001000" cy="584775"/>
              </a:xfrm>
              <a:prstGeom prst="rect">
                <a:avLst/>
              </a:prstGeom>
              <a:blipFill rotWithShape="0">
                <a:blip r:embed="rId8"/>
                <a:stretch>
                  <a:fillRect l="-457" t="-3125" b="-12500"/>
                </a:stretch>
              </a:blipFill>
            </p:spPr>
            <p:txBody>
              <a:bodyPr/>
              <a:lstStyle/>
              <a:p>
                <a:r>
                  <a:rPr lang="en-US">
                    <a:noFill/>
                  </a:rPr>
                  <a:t> </a:t>
                </a:r>
              </a:p>
            </p:txBody>
          </p:sp>
        </mc:Fallback>
      </mc:AlternateContent>
      <p:pic>
        <p:nvPicPr>
          <p:cNvPr id="15" name="Picture 14"/>
          <p:cNvPicPr>
            <a:picLocks noChangeAspect="1"/>
          </p:cNvPicPr>
          <p:nvPr/>
        </p:nvPicPr>
        <p:blipFill>
          <a:blip r:embed="rId9"/>
          <a:stretch>
            <a:fillRect/>
          </a:stretch>
        </p:blipFill>
        <p:spPr>
          <a:xfrm>
            <a:off x="1040130" y="5606641"/>
            <a:ext cx="1525094" cy="416859"/>
          </a:xfrm>
          <a:prstGeom prst="rect">
            <a:avLst/>
          </a:prstGeom>
        </p:spPr>
      </p:pic>
      <p:pic>
        <p:nvPicPr>
          <p:cNvPr id="16" name="Picture 15"/>
          <p:cNvPicPr>
            <a:picLocks noChangeAspect="1"/>
          </p:cNvPicPr>
          <p:nvPr/>
        </p:nvPicPr>
        <p:blipFill>
          <a:blip r:embed="rId10"/>
          <a:stretch>
            <a:fillRect/>
          </a:stretch>
        </p:blipFill>
        <p:spPr>
          <a:xfrm>
            <a:off x="3260991" y="5566300"/>
            <a:ext cx="1981200" cy="457200"/>
          </a:xfrm>
          <a:prstGeom prst="rect">
            <a:avLst/>
          </a:prstGeom>
        </p:spPr>
      </p:pic>
      <p:pic>
        <p:nvPicPr>
          <p:cNvPr id="17" name="Picture 16"/>
          <p:cNvPicPr>
            <a:picLocks noChangeAspect="1"/>
          </p:cNvPicPr>
          <p:nvPr/>
        </p:nvPicPr>
        <p:blipFill>
          <a:blip r:embed="rId11"/>
          <a:stretch>
            <a:fillRect/>
          </a:stretch>
        </p:blipFill>
        <p:spPr>
          <a:xfrm>
            <a:off x="5662052" y="5576193"/>
            <a:ext cx="2554817" cy="420413"/>
          </a:xfrm>
          <a:prstGeom prst="rect">
            <a:avLst/>
          </a:prstGeom>
        </p:spPr>
      </p:pic>
    </p:spTree>
    <p:extLst>
      <p:ext uri="{BB962C8B-B14F-4D97-AF65-F5344CB8AC3E}">
        <p14:creationId xmlns:p14="http://schemas.microsoft.com/office/powerpoint/2010/main" val="20521358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43</a:t>
            </a:fld>
            <a:endParaRPr lang="en-US"/>
          </a:p>
        </p:txBody>
      </p:sp>
      <p:sp>
        <p:nvSpPr>
          <p:cNvPr id="2" name="Title 1"/>
          <p:cNvSpPr>
            <a:spLocks noGrp="1"/>
          </p:cNvSpPr>
          <p:nvPr>
            <p:ph type="title" idx="4294967295"/>
          </p:nvPr>
        </p:nvSpPr>
        <p:spPr>
          <a:xfrm>
            <a:off x="1278263" y="554299"/>
            <a:ext cx="6799262" cy="1303337"/>
          </a:xfrm>
        </p:spPr>
        <p:txBody>
          <a:bodyPr/>
          <a:lstStyle/>
          <a:p>
            <a:r>
              <a:rPr lang="en-US" altLang="en-US" dirty="0"/>
              <a:t>Example </a:t>
            </a:r>
            <a:r>
              <a:rPr lang="en-US" altLang="en-US" dirty="0" smtClean="0"/>
              <a:t>5 </a:t>
            </a:r>
            <a:r>
              <a:rPr lang="en-US" altLang="en-US" dirty="0"/>
              <a:t>– Sol, Cont.</a:t>
            </a:r>
            <a:endParaRPr lang="en-US" dirty="0"/>
          </a:p>
        </p:txBody>
      </p:sp>
      <p:sp>
        <p:nvSpPr>
          <p:cNvPr id="6" name="Rectangle 5"/>
          <p:cNvSpPr/>
          <p:nvPr/>
        </p:nvSpPr>
        <p:spPr>
          <a:xfrm>
            <a:off x="628649" y="1519082"/>
            <a:ext cx="8098491" cy="307777"/>
          </a:xfrm>
          <a:prstGeom prst="rect">
            <a:avLst/>
          </a:prstGeom>
        </p:spPr>
        <p:txBody>
          <a:bodyPr wrap="square">
            <a:spAutoFit/>
          </a:bodyPr>
          <a:lstStyle/>
          <a:p>
            <a:r>
              <a:rPr lang="en-US" sz="1400" dirty="0">
                <a:latin typeface="TimesNewRoman"/>
              </a:rPr>
              <a:t>Next we proceed with the small-signal analysis of the amplifier.</a:t>
            </a:r>
            <a:endParaRPr lang="en-US" sz="1400" dirty="0"/>
          </a:p>
        </p:txBody>
      </p:sp>
      <p:pic>
        <p:nvPicPr>
          <p:cNvPr id="7" name="Picture 6"/>
          <p:cNvPicPr>
            <a:picLocks noChangeAspect="1"/>
          </p:cNvPicPr>
          <p:nvPr/>
        </p:nvPicPr>
        <p:blipFill>
          <a:blip r:embed="rId2"/>
          <a:stretch>
            <a:fillRect/>
          </a:stretch>
        </p:blipFill>
        <p:spPr>
          <a:xfrm>
            <a:off x="1657350" y="1951765"/>
            <a:ext cx="5876925" cy="2343150"/>
          </a:xfrm>
          <a:prstGeom prst="rect">
            <a:avLst/>
          </a:prstGeom>
        </p:spPr>
      </p:pic>
      <p:pic>
        <p:nvPicPr>
          <p:cNvPr id="8" name="Picture 7"/>
          <p:cNvPicPr>
            <a:picLocks noChangeAspect="1"/>
          </p:cNvPicPr>
          <p:nvPr/>
        </p:nvPicPr>
        <p:blipFill>
          <a:blip r:embed="rId3"/>
          <a:stretch>
            <a:fillRect/>
          </a:stretch>
        </p:blipFill>
        <p:spPr>
          <a:xfrm>
            <a:off x="2753285" y="4548766"/>
            <a:ext cx="4629916" cy="1789916"/>
          </a:xfrm>
          <a:prstGeom prst="rect">
            <a:avLst/>
          </a:prstGeom>
        </p:spPr>
      </p:pic>
      <p:sp>
        <p:nvSpPr>
          <p:cNvPr id="9" name="Rectangle 8"/>
          <p:cNvSpPr/>
          <p:nvPr/>
        </p:nvSpPr>
        <p:spPr>
          <a:xfrm>
            <a:off x="628648" y="4257706"/>
            <a:ext cx="8246411" cy="523220"/>
          </a:xfrm>
          <a:prstGeom prst="rect">
            <a:avLst/>
          </a:prstGeom>
        </p:spPr>
        <p:txBody>
          <a:bodyPr wrap="square">
            <a:spAutoFit/>
          </a:bodyPr>
          <a:lstStyle/>
          <a:p>
            <a:r>
              <a:rPr lang="en-US" sz="1400" dirty="0">
                <a:latin typeface="TimesNewRoman"/>
              </a:rPr>
              <a:t>The values of the transistor small-signal parameters </a:t>
            </a:r>
            <a:r>
              <a:rPr lang="en-US" sz="1400" dirty="0" smtClean="0">
                <a:latin typeface="Times New Roman" panose="02020603050405020304" pitchFamily="18" charset="0"/>
                <a:cs typeface="Times New Roman" panose="02020603050405020304" pitchFamily="18" charset="0"/>
              </a:rPr>
              <a:t>g</a:t>
            </a:r>
            <a:r>
              <a:rPr lang="en-US" sz="1400" baseline="-25000" dirty="0" smtClean="0">
                <a:latin typeface="Times New Roman" panose="02020603050405020304" pitchFamily="18" charset="0"/>
                <a:cs typeface="Times New Roman" panose="02020603050405020304" pitchFamily="18" charset="0"/>
              </a:rPr>
              <a:t>m </a:t>
            </a:r>
            <a:r>
              <a:rPr lang="en-US" sz="1400" dirty="0" smtClean="0">
                <a:latin typeface="TimesNewRoman"/>
              </a:rPr>
              <a:t>and </a:t>
            </a:r>
            <a:r>
              <a:rPr lang="en-US" sz="1400" dirty="0" err="1" smtClean="0"/>
              <a:t>r</a:t>
            </a:r>
            <a:r>
              <a:rPr lang="en-US" sz="1400" baseline="-25000" dirty="0" err="1" smtClean="0"/>
              <a:t>o</a:t>
            </a:r>
            <a:r>
              <a:rPr lang="en-US" sz="1400" i="1" dirty="0" smtClean="0"/>
              <a:t> </a:t>
            </a:r>
            <a:r>
              <a:rPr lang="en-US" sz="1400" dirty="0" smtClean="0">
                <a:latin typeface="TimesNewRoman"/>
              </a:rPr>
              <a:t>can </a:t>
            </a:r>
            <a:r>
              <a:rPr lang="en-US" sz="1400" dirty="0">
                <a:latin typeface="TimesNewRoman"/>
              </a:rPr>
              <a:t>be determined by using the </a:t>
            </a:r>
            <a:r>
              <a:rPr lang="en-US" sz="1400" dirty="0" smtClean="0">
                <a:latin typeface="TimesNewRoman"/>
              </a:rPr>
              <a:t>dc bias </a:t>
            </a:r>
            <a:r>
              <a:rPr lang="en-US" sz="1400" dirty="0">
                <a:latin typeface="TimesNewRoman"/>
              </a:rPr>
              <a:t>quantities found above,</a:t>
            </a:r>
            <a:endParaRPr lang="en-US" sz="1400" dirty="0"/>
          </a:p>
        </p:txBody>
      </p:sp>
    </p:spTree>
    <p:extLst>
      <p:ext uri="{BB962C8B-B14F-4D97-AF65-F5344CB8AC3E}">
        <p14:creationId xmlns:p14="http://schemas.microsoft.com/office/powerpoint/2010/main" val="24178865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44</a:t>
            </a:fld>
            <a:endParaRPr lang="en-US"/>
          </a:p>
        </p:txBody>
      </p:sp>
      <p:sp>
        <p:nvSpPr>
          <p:cNvPr id="2" name="Title 1"/>
          <p:cNvSpPr>
            <a:spLocks noGrp="1"/>
          </p:cNvSpPr>
          <p:nvPr>
            <p:ph type="title" idx="4294967295"/>
          </p:nvPr>
        </p:nvSpPr>
        <p:spPr>
          <a:xfrm>
            <a:off x="1258516" y="469244"/>
            <a:ext cx="6799262" cy="1303337"/>
          </a:xfrm>
        </p:spPr>
        <p:txBody>
          <a:bodyPr/>
          <a:lstStyle/>
          <a:p>
            <a:r>
              <a:rPr lang="en-US" altLang="en-US" dirty="0"/>
              <a:t>Example </a:t>
            </a:r>
            <a:r>
              <a:rPr lang="en-US" altLang="en-US" dirty="0" smtClean="0"/>
              <a:t>5 </a:t>
            </a:r>
            <a:r>
              <a:rPr lang="en-US" altLang="en-US" dirty="0"/>
              <a:t>– Sol, Cont.</a:t>
            </a:r>
            <a:endParaRPr lang="en-US" dirty="0"/>
          </a:p>
        </p:txBody>
      </p:sp>
      <p:pic>
        <p:nvPicPr>
          <p:cNvPr id="6" name="Picture 5"/>
          <p:cNvPicPr>
            <a:picLocks noChangeAspect="1"/>
          </p:cNvPicPr>
          <p:nvPr/>
        </p:nvPicPr>
        <p:blipFill>
          <a:blip r:embed="rId2"/>
          <a:stretch>
            <a:fillRect/>
          </a:stretch>
        </p:blipFill>
        <p:spPr>
          <a:xfrm>
            <a:off x="2519993" y="1519528"/>
            <a:ext cx="4104008" cy="2216333"/>
          </a:xfrm>
          <a:prstGeom prst="rect">
            <a:avLst/>
          </a:prstGeom>
        </p:spPr>
      </p:pic>
      <mc:AlternateContent xmlns:mc="http://schemas.openxmlformats.org/markup-compatibility/2006">
        <mc:Choice xmlns:a14="http://schemas.microsoft.com/office/drawing/2010/main" Requires="a14">
          <p:sp>
            <p:nvSpPr>
              <p:cNvPr id="7" name="Rectangle 6"/>
              <p:cNvSpPr/>
              <p:nvPr/>
            </p:nvSpPr>
            <p:spPr>
              <a:xfrm>
                <a:off x="628646" y="3752636"/>
                <a:ext cx="7886701" cy="584775"/>
              </a:xfrm>
              <a:prstGeom prst="rect">
                <a:avLst/>
              </a:prstGeom>
            </p:spPr>
            <p:txBody>
              <a:bodyPr wrap="square">
                <a:spAutoFit/>
              </a:bodyPr>
              <a:lstStyle/>
              <a:p>
                <a:r>
                  <a:rPr lang="en-US" sz="1600" dirty="0" smtClean="0">
                    <a:latin typeface="TimesNewRoman"/>
                  </a:rPr>
                  <a:t>Toward that end we simplify the circuit by combining the three parallel resistances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𝑟</m:t>
                        </m:r>
                      </m:e>
                      <m:sub>
                        <m:r>
                          <a:rPr lang="en-US" sz="1600" b="0" i="1" smtClean="0">
                            <a:latin typeface="Cambria Math" panose="02040503050406030204" pitchFamily="18" charset="0"/>
                          </a:rPr>
                          <m:t>𝑜</m:t>
                        </m:r>
                      </m:sub>
                    </m:sSub>
                  </m:oMath>
                </a14:m>
                <a:r>
                  <a:rPr lang="en-US" sz="1600" dirty="0" smtClean="0">
                    <a:latin typeface="TimesNewRoman"/>
                  </a:rPr>
                  <a:t>,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𝑅</m:t>
                        </m:r>
                      </m:e>
                      <m:sub>
                        <m:r>
                          <a:rPr lang="en-US" sz="1600" b="0" i="1" smtClean="0">
                            <a:latin typeface="Cambria Math" panose="02040503050406030204" pitchFamily="18" charset="0"/>
                          </a:rPr>
                          <m:t>𝐷</m:t>
                        </m:r>
                      </m:sub>
                    </m:sSub>
                  </m:oMath>
                </a14:m>
                <a:r>
                  <a:rPr lang="en-US" sz="1600" dirty="0">
                    <a:latin typeface="TimesNewRoman"/>
                  </a:rPr>
                  <a:t>,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e>
                      <m:sub>
                        <m:r>
                          <a:rPr lang="en-US" sz="1600" b="0" i="1" smtClean="0">
                            <a:latin typeface="Cambria Math" panose="02040503050406030204" pitchFamily="18" charset="0"/>
                          </a:rPr>
                          <m:t>𝐿</m:t>
                        </m:r>
                      </m:sub>
                    </m:sSub>
                  </m:oMath>
                </a14:m>
                <a:r>
                  <a:rPr lang="en-US" sz="1600" dirty="0">
                    <a:latin typeface="TimesNewRoman"/>
                  </a:rPr>
                  <a:t>and in a single resistance </a:t>
                </a:r>
                <a14:m>
                  <m:oMath xmlns:m="http://schemas.openxmlformats.org/officeDocument/2006/math">
                    <m:sSub>
                      <m:sSubPr>
                        <m:ctrlPr>
                          <a:rPr lang="en-US" sz="1600" i="1">
                            <a:latin typeface="Cambria Math" panose="02040503050406030204" pitchFamily="18" charset="0"/>
                          </a:rPr>
                        </m:ctrlPr>
                      </m:sSubPr>
                      <m:e>
                        <m:r>
                          <a:rPr lang="en-US" sz="1600" i="1">
                            <a:latin typeface="Cambria Math" panose="02040503050406030204" pitchFamily="18" charset="0"/>
                          </a:rPr>
                          <m:t>𝑅</m:t>
                        </m:r>
                        <m:r>
                          <a:rPr lang="en-US" sz="1600" b="0" i="1" smtClean="0">
                            <a:latin typeface="Cambria Math" panose="02040503050406030204" pitchFamily="18" charset="0"/>
                          </a:rPr>
                          <m:t>′</m:t>
                        </m:r>
                      </m:e>
                      <m:sub>
                        <m:r>
                          <a:rPr lang="en-US" sz="1600" i="1">
                            <a:latin typeface="Cambria Math" panose="02040503050406030204" pitchFamily="18" charset="0"/>
                          </a:rPr>
                          <m:t>𝐿</m:t>
                        </m:r>
                      </m:sub>
                    </m:sSub>
                  </m:oMath>
                </a14:m>
                <a:r>
                  <a:rPr lang="en-US" sz="1600" dirty="0">
                    <a:latin typeface="TimesNewRoman"/>
                  </a:rPr>
                  <a:t>,</a:t>
                </a:r>
                <a:endParaRPr lang="en-US" sz="1600" dirty="0"/>
              </a:p>
            </p:txBody>
          </p:sp>
        </mc:Choice>
        <mc:Fallback>
          <p:sp>
            <p:nvSpPr>
              <p:cNvPr id="7" name="Rectangle 6"/>
              <p:cNvSpPr>
                <a:spLocks noRot="1" noChangeAspect="1" noMove="1" noResize="1" noEditPoints="1" noAdjustHandles="1" noChangeArrowheads="1" noChangeShapeType="1" noTextEdit="1"/>
              </p:cNvSpPr>
              <p:nvPr/>
            </p:nvSpPr>
            <p:spPr>
              <a:xfrm>
                <a:off x="628646" y="3752636"/>
                <a:ext cx="7886701" cy="584775"/>
              </a:xfrm>
              <a:prstGeom prst="rect">
                <a:avLst/>
              </a:prstGeom>
              <a:blipFill rotWithShape="0">
                <a:blip r:embed="rId3"/>
                <a:stretch>
                  <a:fillRect l="-386" t="-3125" b="-11458"/>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3290885" y="4337411"/>
            <a:ext cx="2562225" cy="781050"/>
          </a:xfrm>
          <a:prstGeom prst="rect">
            <a:avLst/>
          </a:prstGeom>
        </p:spPr>
      </p:pic>
      <p:pic>
        <p:nvPicPr>
          <p:cNvPr id="9" name="Picture 8"/>
          <p:cNvPicPr>
            <a:picLocks noChangeAspect="1"/>
          </p:cNvPicPr>
          <p:nvPr/>
        </p:nvPicPr>
        <p:blipFill>
          <a:blip r:embed="rId5"/>
          <a:stretch>
            <a:fillRect/>
          </a:stretch>
        </p:blipFill>
        <p:spPr>
          <a:xfrm>
            <a:off x="849854" y="5100339"/>
            <a:ext cx="2194560" cy="583660"/>
          </a:xfrm>
          <a:prstGeom prst="rect">
            <a:avLst/>
          </a:prstGeom>
        </p:spPr>
      </p:pic>
      <p:pic>
        <p:nvPicPr>
          <p:cNvPr id="10" name="Picture 9"/>
          <p:cNvPicPr>
            <a:picLocks noChangeAspect="1"/>
          </p:cNvPicPr>
          <p:nvPr/>
        </p:nvPicPr>
        <p:blipFill>
          <a:blip r:embed="rId6"/>
          <a:stretch>
            <a:fillRect/>
          </a:stretch>
        </p:blipFill>
        <p:spPr>
          <a:xfrm>
            <a:off x="5214935" y="5049269"/>
            <a:ext cx="1276350" cy="685800"/>
          </a:xfrm>
          <a:prstGeom prst="rect">
            <a:avLst/>
          </a:prstGeom>
        </p:spPr>
      </p:pic>
      <p:sp>
        <p:nvSpPr>
          <p:cNvPr id="11" name="TextBox 10"/>
          <p:cNvSpPr txBox="1"/>
          <p:nvPr/>
        </p:nvSpPr>
        <p:spPr>
          <a:xfrm>
            <a:off x="3170404" y="5207503"/>
            <a:ext cx="721672" cy="369332"/>
          </a:xfrm>
          <a:prstGeom prst="rect">
            <a:avLst/>
          </a:prstGeom>
          <a:noFill/>
        </p:spPr>
        <p:txBody>
          <a:bodyPr wrap="none" rtlCol="0">
            <a:spAutoFit/>
          </a:bodyPr>
          <a:lstStyle/>
          <a:p>
            <a:r>
              <a:rPr lang="en-US" dirty="0" smtClean="0">
                <a:sym typeface="Wingdings" panose="05000000000000000000" pitchFamily="2" charset="2"/>
              </a:rPr>
              <a:t> (1)</a:t>
            </a:r>
            <a:endParaRPr lang="en-US" dirty="0"/>
          </a:p>
        </p:txBody>
      </p:sp>
      <p:sp>
        <p:nvSpPr>
          <p:cNvPr id="12" name="TextBox 11"/>
          <p:cNvSpPr txBox="1"/>
          <p:nvPr/>
        </p:nvSpPr>
        <p:spPr>
          <a:xfrm>
            <a:off x="6783281" y="5207503"/>
            <a:ext cx="721672" cy="369332"/>
          </a:xfrm>
          <a:prstGeom prst="rect">
            <a:avLst/>
          </a:prstGeom>
          <a:noFill/>
        </p:spPr>
        <p:txBody>
          <a:bodyPr wrap="none" rtlCol="0">
            <a:spAutoFit/>
          </a:bodyPr>
          <a:lstStyle/>
          <a:p>
            <a:r>
              <a:rPr lang="en-US" dirty="0" smtClean="0">
                <a:sym typeface="Wingdings" panose="05000000000000000000" pitchFamily="2" charset="2"/>
              </a:rPr>
              <a:t> (2)</a:t>
            </a:r>
            <a:endParaRPr lang="en-US" dirty="0"/>
          </a:p>
        </p:txBody>
      </p:sp>
    </p:spTree>
    <p:extLst>
      <p:ext uri="{BB962C8B-B14F-4D97-AF65-F5344CB8AC3E}">
        <p14:creationId xmlns:p14="http://schemas.microsoft.com/office/powerpoint/2010/main" val="31209556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45</a:t>
            </a:fld>
            <a:endParaRPr lang="en-US"/>
          </a:p>
        </p:txBody>
      </p:sp>
      <p:sp>
        <p:nvSpPr>
          <p:cNvPr id="2" name="Title 1"/>
          <p:cNvSpPr>
            <a:spLocks noGrp="1"/>
          </p:cNvSpPr>
          <p:nvPr>
            <p:ph type="title" idx="4294967295"/>
          </p:nvPr>
        </p:nvSpPr>
        <p:spPr>
          <a:xfrm>
            <a:off x="1241284" y="509351"/>
            <a:ext cx="6799262" cy="1303337"/>
          </a:xfrm>
        </p:spPr>
        <p:txBody>
          <a:bodyPr/>
          <a:lstStyle/>
          <a:p>
            <a:r>
              <a:rPr lang="en-US" altLang="en-US" dirty="0"/>
              <a:t>Example </a:t>
            </a:r>
            <a:r>
              <a:rPr lang="en-US" altLang="en-US" dirty="0"/>
              <a:t>5</a:t>
            </a:r>
            <a:r>
              <a:rPr lang="en-US" altLang="en-US" dirty="0" smtClean="0"/>
              <a:t> </a:t>
            </a:r>
            <a:r>
              <a:rPr lang="en-US" altLang="en-US" dirty="0"/>
              <a:t>– Sol, Cont.</a:t>
            </a:r>
            <a:endParaRPr lang="en-US" dirty="0"/>
          </a:p>
        </p:txBody>
      </p:sp>
      <p:pic>
        <p:nvPicPr>
          <p:cNvPr id="8" name="Picture 7"/>
          <p:cNvPicPr>
            <a:picLocks noChangeAspect="1"/>
          </p:cNvPicPr>
          <p:nvPr/>
        </p:nvPicPr>
        <p:blipFill>
          <a:blip r:embed="rId2"/>
          <a:stretch>
            <a:fillRect/>
          </a:stretch>
        </p:blipFill>
        <p:spPr>
          <a:xfrm>
            <a:off x="5465526" y="1421748"/>
            <a:ext cx="3049824" cy="1647030"/>
          </a:xfrm>
          <a:prstGeom prst="rect">
            <a:avLst/>
          </a:prstGeom>
        </p:spPr>
      </p:pic>
      <mc:AlternateContent xmlns:mc="http://schemas.openxmlformats.org/markup-compatibility/2006">
        <mc:Choice xmlns:a14="http://schemas.microsoft.com/office/drawing/2010/main" Requires="a14">
          <p:sp>
            <p:nvSpPr>
              <p:cNvPr id="9" name="Rectangle 8"/>
              <p:cNvSpPr/>
              <p:nvPr/>
            </p:nvSpPr>
            <p:spPr>
              <a:xfrm>
                <a:off x="579649" y="1441391"/>
                <a:ext cx="5076825" cy="584775"/>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Substituting for </a:t>
                </a:r>
                <a14:m>
                  <m:oMath xmlns:m="http://schemas.openxmlformats.org/officeDocument/2006/math">
                    <m:sSub>
                      <m:sSubPr>
                        <m:ctrlPr>
                          <a:rPr lang="en-US" sz="1600" i="1">
                            <a:latin typeface="Cambria Math" panose="02040503050406030204" pitchFamily="18" charset="0"/>
                          </a:rPr>
                        </m:ctrlPr>
                      </m:sSubPr>
                      <m:e>
                        <m:r>
                          <a:rPr lang="en-US" sz="1600" b="0" i="1" smtClean="0">
                            <a:latin typeface="Cambria Math" panose="02040503050406030204" pitchFamily="18" charset="0"/>
                          </a:rPr>
                          <m:t>𝑖</m:t>
                        </m:r>
                      </m:e>
                      <m:sub>
                        <m:r>
                          <a:rPr lang="en-US" sz="1600" b="0" i="1" smtClean="0">
                            <a:latin typeface="Cambria Math" panose="02040503050406030204" pitchFamily="18" charset="0"/>
                          </a:rPr>
                          <m:t>𝑖</m:t>
                        </m:r>
                      </m:sub>
                    </m:sSub>
                  </m:oMath>
                </a14:m>
                <a:r>
                  <a:rPr lang="en-US" sz="1600" dirty="0" smtClean="0">
                    <a:latin typeface="Times New Roman" panose="02020603050405020304" pitchFamily="18" charset="0"/>
                    <a:cs typeface="Times New Roman" panose="02020603050405020304" pitchFamily="18" charset="0"/>
                  </a:rPr>
                  <a:t> from </a:t>
                </a:r>
                <a:r>
                  <a:rPr lang="en-US" sz="1600" dirty="0">
                    <a:latin typeface="Times New Roman" panose="02020603050405020304" pitchFamily="18" charset="0"/>
                    <a:cs typeface="Times New Roman" panose="02020603050405020304" pitchFamily="18" charset="0"/>
                  </a:rPr>
                  <a:t>Eq. </a:t>
                </a:r>
                <a:r>
                  <a:rPr lang="en-US" sz="1600" dirty="0" smtClean="0">
                    <a:latin typeface="Times New Roman" panose="02020603050405020304" pitchFamily="18" charset="0"/>
                    <a:cs typeface="Times New Roman" panose="02020603050405020304" pitchFamily="18" charset="0"/>
                  </a:rPr>
                  <a:t>(2) </a:t>
                </a:r>
                <a:r>
                  <a:rPr lang="en-US" sz="1600" dirty="0">
                    <a:latin typeface="Times New Roman" panose="02020603050405020304" pitchFamily="18" charset="0"/>
                    <a:cs typeface="Times New Roman" panose="02020603050405020304" pitchFamily="18" charset="0"/>
                  </a:rPr>
                  <a:t>into Eq. </a:t>
                </a:r>
                <a:r>
                  <a:rPr lang="en-US" sz="1600" dirty="0" smtClean="0">
                    <a:latin typeface="Times New Roman" panose="02020603050405020304" pitchFamily="18" charset="0"/>
                    <a:cs typeface="Times New Roman" panose="02020603050405020304" pitchFamily="18" charset="0"/>
                  </a:rPr>
                  <a:t>(1) </a:t>
                </a:r>
                <a:r>
                  <a:rPr lang="en-US" sz="1600" dirty="0">
                    <a:latin typeface="Times New Roman" panose="02020603050405020304" pitchFamily="18" charset="0"/>
                    <a:cs typeface="Times New Roman" panose="02020603050405020304" pitchFamily="18" charset="0"/>
                  </a:rPr>
                  <a:t>results in the following expression for the voltage </a:t>
                </a:r>
                <a:r>
                  <a:rPr lang="en-US" sz="1600" dirty="0" smtClean="0">
                    <a:latin typeface="Times New Roman" panose="02020603050405020304" pitchFamily="18" charset="0"/>
                    <a:cs typeface="Times New Roman" panose="02020603050405020304" pitchFamily="18" charset="0"/>
                  </a:rPr>
                  <a:t>gain:</a:t>
                </a:r>
                <a:endParaRPr lang="en-US" sz="1600" dirty="0">
                  <a:latin typeface="Times New Roman" panose="02020603050405020304" pitchFamily="18" charset="0"/>
                  <a:cs typeface="Times New Roman" panose="02020603050405020304" pitchFamily="18" charset="0"/>
                </a:endParaRPr>
              </a:p>
            </p:txBody>
          </p:sp>
        </mc:Choice>
        <mc:Fallback>
          <p:sp>
            <p:nvSpPr>
              <p:cNvPr id="9" name="Rectangle 8"/>
              <p:cNvSpPr>
                <a:spLocks noRot="1" noChangeAspect="1" noMove="1" noResize="1" noEditPoints="1" noAdjustHandles="1" noChangeArrowheads="1" noChangeShapeType="1" noTextEdit="1"/>
              </p:cNvSpPr>
              <p:nvPr/>
            </p:nvSpPr>
            <p:spPr>
              <a:xfrm>
                <a:off x="579649" y="1441391"/>
                <a:ext cx="5076825" cy="584775"/>
              </a:xfrm>
              <a:prstGeom prst="rect">
                <a:avLst/>
              </a:prstGeom>
              <a:blipFill rotWithShape="0">
                <a:blip r:embed="rId3"/>
                <a:stretch>
                  <a:fillRect l="-600" t="-3125" b="-12500"/>
                </a:stretch>
              </a:blipFill>
            </p:spPr>
            <p:txBody>
              <a:bodyPr/>
              <a:lstStyle/>
              <a:p>
                <a:r>
                  <a:rPr lang="en-US">
                    <a:noFill/>
                  </a:rPr>
                  <a:t> </a:t>
                </a:r>
              </a:p>
            </p:txBody>
          </p:sp>
        </mc:Fallback>
      </mc:AlternateContent>
      <p:pic>
        <p:nvPicPr>
          <p:cNvPr id="10" name="Picture 9"/>
          <p:cNvPicPr>
            <a:picLocks noChangeAspect="1"/>
          </p:cNvPicPr>
          <p:nvPr/>
        </p:nvPicPr>
        <p:blipFill>
          <a:blip r:embed="rId4"/>
          <a:stretch>
            <a:fillRect/>
          </a:stretch>
        </p:blipFill>
        <p:spPr>
          <a:xfrm>
            <a:off x="1801344" y="2099611"/>
            <a:ext cx="2324100" cy="647700"/>
          </a:xfrm>
          <a:prstGeom prst="rect">
            <a:avLst/>
          </a:prstGeom>
        </p:spPr>
      </p:pic>
      <p:pic>
        <p:nvPicPr>
          <p:cNvPr id="11" name="Picture 10"/>
          <p:cNvPicPr>
            <a:picLocks noChangeAspect="1"/>
          </p:cNvPicPr>
          <p:nvPr/>
        </p:nvPicPr>
        <p:blipFill>
          <a:blip r:embed="rId5"/>
          <a:stretch>
            <a:fillRect/>
          </a:stretch>
        </p:blipFill>
        <p:spPr>
          <a:xfrm>
            <a:off x="579648" y="4154352"/>
            <a:ext cx="4718491" cy="342900"/>
          </a:xfrm>
          <a:prstGeom prst="rect">
            <a:avLst/>
          </a:prstGeom>
        </p:spPr>
      </p:pic>
      <p:pic>
        <p:nvPicPr>
          <p:cNvPr id="12" name="Picture 11"/>
          <p:cNvPicPr>
            <a:picLocks noChangeAspect="1"/>
          </p:cNvPicPr>
          <p:nvPr/>
        </p:nvPicPr>
        <p:blipFill>
          <a:blip r:embed="rId6"/>
          <a:stretch>
            <a:fillRect/>
          </a:stretch>
        </p:blipFill>
        <p:spPr>
          <a:xfrm>
            <a:off x="6087595" y="4149589"/>
            <a:ext cx="1533525" cy="352425"/>
          </a:xfrm>
          <a:prstGeom prst="rect">
            <a:avLst/>
          </a:prstGeom>
        </p:spPr>
      </p:pic>
      <p:pic>
        <p:nvPicPr>
          <p:cNvPr id="13" name="Picture 12"/>
          <p:cNvPicPr>
            <a:picLocks noChangeAspect="1"/>
          </p:cNvPicPr>
          <p:nvPr/>
        </p:nvPicPr>
        <p:blipFill>
          <a:blip r:embed="rId7"/>
          <a:stretch>
            <a:fillRect/>
          </a:stretch>
        </p:blipFill>
        <p:spPr>
          <a:xfrm>
            <a:off x="512385" y="3024328"/>
            <a:ext cx="7967944" cy="542925"/>
          </a:xfrm>
          <a:prstGeom prst="rect">
            <a:avLst/>
          </a:prstGeom>
        </p:spPr>
      </p:pic>
      <p:pic>
        <p:nvPicPr>
          <p:cNvPr id="14" name="Picture 13"/>
          <p:cNvPicPr>
            <a:picLocks noChangeAspect="1"/>
          </p:cNvPicPr>
          <p:nvPr/>
        </p:nvPicPr>
        <p:blipFill>
          <a:blip r:embed="rId8"/>
          <a:stretch>
            <a:fillRect/>
          </a:stretch>
        </p:blipFill>
        <p:spPr>
          <a:xfrm>
            <a:off x="3668246" y="3587010"/>
            <a:ext cx="1162050" cy="381000"/>
          </a:xfrm>
          <a:prstGeom prst="rect">
            <a:avLst/>
          </a:prstGeom>
        </p:spPr>
      </p:pic>
      <p:sp>
        <p:nvSpPr>
          <p:cNvPr id="15" name="Right Arrow 14"/>
          <p:cNvSpPr/>
          <p:nvPr/>
        </p:nvSpPr>
        <p:spPr>
          <a:xfrm>
            <a:off x="5519314" y="4176483"/>
            <a:ext cx="274320" cy="274320"/>
          </a:xfrm>
          <a:prstGeom prst="rightArrow">
            <a:avLst/>
          </a:prstGeom>
          <a:solidFill>
            <a:schemeClr val="bg2"/>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mc:Choice xmlns:a14="http://schemas.microsoft.com/office/drawing/2010/main" Requires="a14">
          <p:sp>
            <p:nvSpPr>
              <p:cNvPr id="16" name="Rectangle 15"/>
              <p:cNvSpPr/>
              <p:nvPr/>
            </p:nvSpPr>
            <p:spPr>
              <a:xfrm>
                <a:off x="579649" y="4535352"/>
                <a:ext cx="8201279" cy="619721"/>
              </a:xfrm>
              <a:prstGeom prst="rect">
                <a:avLst/>
              </a:prstGeom>
            </p:spPr>
            <p:txBody>
              <a:bodyPr wrap="square">
                <a:spAutoFit/>
              </a:bodyPr>
              <a:lstStyle/>
              <a:p>
                <a:r>
                  <a:rPr lang="en-US" sz="1600" dirty="0" smtClean="0">
                    <a:latin typeface="Times New Roman" panose="02020603050405020304" pitchFamily="18" charset="0"/>
                    <a:cs typeface="Times New Roman" panose="02020603050405020304" pitchFamily="18" charset="0"/>
                  </a:rPr>
                  <a:t>To obtain the input resistance, we substitute in Eq. (1</a:t>
                </a:r>
                <a:r>
                  <a:rPr lang="en-US" sz="1600" dirty="0">
                    <a:latin typeface="Times New Roman" panose="02020603050405020304" pitchFamily="18" charset="0"/>
                    <a:cs typeface="Times New Roman" panose="02020603050405020304" pitchFamily="18" charset="0"/>
                  </a:rPr>
                  <a:t>) </a:t>
                </a:r>
                <a:r>
                  <a:rPr lang="en-US" sz="1600" dirty="0" smtClean="0">
                    <a:latin typeface="Times New Roman" panose="02020603050405020304" pitchFamily="18" charset="0"/>
                    <a:cs typeface="Times New Roman" panose="02020603050405020304" pitchFamily="18" charset="0"/>
                  </a:rPr>
                  <a:t>for </a:t>
                </a:r>
                <a14:m>
                  <m:oMath xmlns:m="http://schemas.openxmlformats.org/officeDocument/2006/math">
                    <m:sSub>
                      <m:sSubPr>
                        <m:ctrlPr>
                          <a:rPr lang="en-US" sz="1600" i="1" smtClean="0">
                            <a:latin typeface="Cambria Math" panose="02040503050406030204" pitchFamily="18" charset="0"/>
                          </a:rPr>
                        </m:ctrlPr>
                      </m:sSubPr>
                      <m:e>
                        <m:r>
                          <a:rPr lang="en-US" sz="1600" b="0" i="1" smtClean="0">
                            <a:latin typeface="Cambria Math" panose="02040503050406030204" pitchFamily="18" charset="0"/>
                          </a:rPr>
                          <m:t>𝑣</m:t>
                        </m:r>
                      </m:e>
                      <m:sub>
                        <m:r>
                          <a:rPr lang="en-US" sz="1600" b="0" i="1" smtClean="0">
                            <a:latin typeface="Cambria Math" panose="02040503050406030204" pitchFamily="18" charset="0"/>
                          </a:rPr>
                          <m:t>𝑜</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a:rPr lang="en-US" sz="1600" b="0" i="1" smtClean="0">
                            <a:latin typeface="Cambria Math" panose="02040503050406030204" pitchFamily="18" charset="0"/>
                          </a:rPr>
                          <m:t>𝐴</m:t>
                        </m:r>
                      </m:e>
                      <m:sub>
                        <m:r>
                          <a:rPr lang="en-US" sz="1600" b="0" i="1" smtClean="0">
                            <a:latin typeface="Cambria Math" panose="02040503050406030204" pitchFamily="18" charset="0"/>
                          </a:rPr>
                          <m:t>𝑣</m:t>
                        </m:r>
                      </m:sub>
                    </m:sSub>
                    <m:sSub>
                      <m:sSubPr>
                        <m:ctrlPr>
                          <a:rPr lang="en-US" sz="1600" i="1" smtClean="0">
                            <a:latin typeface="Cambria Math" panose="02040503050406030204" pitchFamily="18" charset="0"/>
                          </a:rPr>
                        </m:ctrlPr>
                      </m:sSubPr>
                      <m:e>
                        <m:r>
                          <a:rPr lang="en-US" sz="1600" i="1">
                            <a:latin typeface="Cambria Math" panose="02040503050406030204" pitchFamily="18" charset="0"/>
                          </a:rPr>
                          <m:t>𝑣</m:t>
                        </m:r>
                      </m:e>
                      <m:sub>
                        <m:r>
                          <m:rPr>
                            <m:nor/>
                          </m:rPr>
                          <a:rPr lang="en-US" sz="1600" b="0" smtClean="0">
                            <a:latin typeface="Times New Roman" panose="02020603050405020304" pitchFamily="18" charset="0"/>
                            <a:cs typeface="Times New Roman" panose="02020603050405020304" pitchFamily="18" charset="0"/>
                          </a:rPr>
                          <m:t>gs</m:t>
                        </m:r>
                      </m:sub>
                    </m:sSub>
                    <m:r>
                      <a:rPr lang="en-US" sz="1600" b="0" i="1" smtClean="0">
                        <a:latin typeface="Cambria Math" panose="02040503050406030204" pitchFamily="18" charset="0"/>
                      </a:rPr>
                      <m:t>=−</m:t>
                    </m:r>
                    <m:sSub>
                      <m:sSubPr>
                        <m:ctrlPr>
                          <a:rPr lang="en-US" sz="1600" b="0" i="1" smtClean="0">
                            <a:latin typeface="Cambria Math" panose="02040503050406030204" pitchFamily="18" charset="0"/>
                          </a:rPr>
                        </m:ctrlPr>
                      </m:sSubPr>
                      <m:e>
                        <m:r>
                          <m:rPr>
                            <m:nor/>
                          </m:rPr>
                          <a:rPr lang="en-US" sz="1600" b="0" smtClean="0">
                            <a:latin typeface="Times New Roman" panose="02020603050405020304" pitchFamily="18" charset="0"/>
                            <a:cs typeface="Times New Roman" panose="02020603050405020304" pitchFamily="18" charset="0"/>
                          </a:rPr>
                          <m:t>g</m:t>
                        </m:r>
                      </m:e>
                      <m:sub>
                        <m:r>
                          <a:rPr lang="en-US" sz="1600" b="0" i="1" smtClean="0">
                            <a:latin typeface="Cambria Math" panose="02040503050406030204" pitchFamily="18" charset="0"/>
                          </a:rPr>
                          <m:t>𝑚</m:t>
                        </m:r>
                      </m:sub>
                    </m:sSub>
                    <m:sSubSup>
                      <m:sSubSupPr>
                        <m:ctrlPr>
                          <a:rPr lang="en-US" sz="1600" b="0" i="1" smtClean="0">
                            <a:latin typeface="Cambria Math" panose="02040503050406030204" pitchFamily="18" charset="0"/>
                          </a:rPr>
                        </m:ctrlPr>
                      </m:sSubSupPr>
                      <m:e>
                        <m:r>
                          <a:rPr lang="en-US" sz="1600" b="0" i="1" smtClean="0">
                            <a:latin typeface="Cambria Math" panose="02040503050406030204" pitchFamily="18" charset="0"/>
                          </a:rPr>
                          <m:t>𝑅</m:t>
                        </m:r>
                      </m:e>
                      <m:sub>
                        <m:r>
                          <a:rPr lang="en-US" sz="1600" b="0" i="1" smtClean="0">
                            <a:latin typeface="Cambria Math" panose="02040503050406030204" pitchFamily="18" charset="0"/>
                          </a:rPr>
                          <m:t>𝐿</m:t>
                        </m:r>
                      </m:sub>
                      <m:sup>
                        <m:r>
                          <a:rPr lang="en-US" sz="1600" b="0" i="1" smtClean="0">
                            <a:latin typeface="Cambria Math" panose="02040503050406030204" pitchFamily="18" charset="0"/>
                          </a:rPr>
                          <m:t>′</m:t>
                        </m:r>
                      </m:sup>
                    </m:sSubSup>
                    <m:sSub>
                      <m:sSubPr>
                        <m:ctrlPr>
                          <a:rPr lang="en-US" sz="1600" i="1">
                            <a:latin typeface="Cambria Math" panose="02040503050406030204" pitchFamily="18" charset="0"/>
                          </a:rPr>
                        </m:ctrlPr>
                      </m:sSubPr>
                      <m:e>
                        <m:r>
                          <a:rPr lang="en-US" sz="1600" i="1">
                            <a:latin typeface="Cambria Math" panose="02040503050406030204" pitchFamily="18" charset="0"/>
                          </a:rPr>
                          <m:t>𝑣</m:t>
                        </m:r>
                      </m:e>
                      <m:sub>
                        <m:r>
                          <m:rPr>
                            <m:nor/>
                          </m:rPr>
                          <a:rPr lang="en-US" sz="1600">
                            <a:latin typeface="Times New Roman" panose="02020603050405020304" pitchFamily="18" charset="0"/>
                            <a:cs typeface="Times New Roman" panose="02020603050405020304" pitchFamily="18" charset="0"/>
                          </a:rPr>
                          <m:t>gs</m:t>
                        </m:r>
                      </m:sub>
                    </m:sSub>
                  </m:oMath>
                </a14:m>
                <a:r>
                  <a:rPr lang="en-US" sz="1600" dirty="0">
                    <a:latin typeface="Times New Roman" panose="02020603050405020304" pitchFamily="18" charset="0"/>
                    <a:cs typeface="Times New Roman" panose="02020603050405020304" pitchFamily="18" charset="0"/>
                  </a:rPr>
                  <a:t>, then </a:t>
                </a:r>
                <a:r>
                  <a:rPr lang="en-US" sz="1600" dirty="0" smtClean="0">
                    <a:latin typeface="Times New Roman" panose="02020603050405020304" pitchFamily="18" charset="0"/>
                    <a:cs typeface="Times New Roman" panose="02020603050405020304" pitchFamily="18" charset="0"/>
                  </a:rPr>
                  <a:t>use </a:t>
                </a:r>
                <a14:m>
                  <m:oMath xmlns:m="http://schemas.openxmlformats.org/officeDocument/2006/math">
                    <m:sSub>
                      <m:sSubPr>
                        <m:ctrlPr>
                          <a:rPr lang="en-US" sz="160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𝑅</m:t>
                        </m:r>
                      </m:e>
                      <m:sub>
                        <m:r>
                          <a:rPr lang="en-US" sz="1600" b="0" i="1" smtClean="0">
                            <a:latin typeface="Cambria Math" panose="02040503050406030204" pitchFamily="18" charset="0"/>
                            <a:cs typeface="Times New Roman" panose="02020603050405020304" pitchFamily="18" charset="0"/>
                          </a:rPr>
                          <m:t>𝑖𝑛</m:t>
                        </m:r>
                      </m:sub>
                    </m:sSub>
                    <m:r>
                      <a:rPr lang="en-US" sz="1600" b="0" i="1" smtClean="0">
                        <a:latin typeface="Cambria Math" panose="02040503050406030204" pitchFamily="18" charset="0"/>
                        <a:cs typeface="Times New Roman" panose="02020603050405020304" pitchFamily="18" charset="0"/>
                      </a:rPr>
                      <m:t>=</m:t>
                    </m:r>
                    <m:sSub>
                      <m:sSubPr>
                        <m:ctrlPr>
                          <a:rPr lang="en-US" sz="1600" b="0" i="1" smtClean="0">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𝑣</m:t>
                        </m:r>
                      </m:e>
                      <m:sub>
                        <m:r>
                          <a:rPr lang="en-US" sz="1600" b="0" i="1" smtClean="0">
                            <a:latin typeface="Cambria Math" panose="02040503050406030204" pitchFamily="18" charset="0"/>
                            <a:cs typeface="Times New Roman" panose="02020603050405020304" pitchFamily="18" charset="0"/>
                          </a:rPr>
                          <m:t>𝑖</m:t>
                        </m:r>
                      </m:sub>
                    </m:sSub>
                    <m:r>
                      <a:rPr lang="en-US" sz="1600" b="0" i="1" smtClean="0">
                        <a:latin typeface="Cambria Math" panose="02040503050406030204" pitchFamily="18" charset="0"/>
                        <a:cs typeface="Times New Roman" panose="02020603050405020304" pitchFamily="18" charset="0"/>
                      </a:rPr>
                      <m:t>/</m:t>
                    </m:r>
                    <m:sSub>
                      <m:sSubPr>
                        <m:ctrlPr>
                          <a:rPr lang="en-US" sz="1600" i="1">
                            <a:latin typeface="Cambria Math" panose="02040503050406030204" pitchFamily="18" charset="0"/>
                            <a:cs typeface="Times New Roman" panose="02020603050405020304" pitchFamily="18" charset="0"/>
                          </a:rPr>
                        </m:ctrlPr>
                      </m:sSubPr>
                      <m:e>
                        <m:r>
                          <a:rPr lang="en-US" sz="1600" b="0" i="1" smtClean="0">
                            <a:latin typeface="Cambria Math" panose="02040503050406030204" pitchFamily="18" charset="0"/>
                            <a:cs typeface="Times New Roman" panose="02020603050405020304" pitchFamily="18" charset="0"/>
                          </a:rPr>
                          <m:t>𝑖</m:t>
                        </m:r>
                      </m:e>
                      <m:sub>
                        <m:r>
                          <a:rPr lang="en-US" sz="1600" i="1">
                            <a:latin typeface="Cambria Math" panose="02040503050406030204" pitchFamily="18" charset="0"/>
                            <a:cs typeface="Times New Roman" panose="02020603050405020304" pitchFamily="18" charset="0"/>
                          </a:rPr>
                          <m:t>𝑖</m:t>
                        </m:r>
                      </m:sub>
                    </m:sSub>
                  </m:oMath>
                </a14:m>
                <a:r>
                  <a:rPr lang="en-US" sz="1600" dirty="0" smtClean="0">
                    <a:latin typeface="Times New Roman" panose="02020603050405020304" pitchFamily="18" charset="0"/>
                    <a:cs typeface="Times New Roman" panose="02020603050405020304" pitchFamily="18" charset="0"/>
                  </a:rPr>
                  <a:t> to </a:t>
                </a:r>
                <a:r>
                  <a:rPr lang="en-US" sz="1600" dirty="0">
                    <a:latin typeface="Times New Roman" panose="02020603050405020304" pitchFamily="18" charset="0"/>
                    <a:cs typeface="Times New Roman" panose="02020603050405020304" pitchFamily="18" charset="0"/>
                  </a:rPr>
                  <a:t>obtain</a:t>
                </a:r>
              </a:p>
            </p:txBody>
          </p:sp>
        </mc:Choice>
        <mc:Fallback>
          <p:sp>
            <p:nvSpPr>
              <p:cNvPr id="16" name="Rectangle 15"/>
              <p:cNvSpPr>
                <a:spLocks noRot="1" noChangeAspect="1" noMove="1" noResize="1" noEditPoints="1" noAdjustHandles="1" noChangeArrowheads="1" noChangeShapeType="1" noTextEdit="1"/>
              </p:cNvSpPr>
              <p:nvPr/>
            </p:nvSpPr>
            <p:spPr>
              <a:xfrm>
                <a:off x="579649" y="4535352"/>
                <a:ext cx="8201279" cy="619721"/>
              </a:xfrm>
              <a:prstGeom prst="rect">
                <a:avLst/>
              </a:prstGeom>
              <a:blipFill rotWithShape="0">
                <a:blip r:embed="rId9"/>
                <a:stretch>
                  <a:fillRect l="-372" t="-2941" b="-11765"/>
                </a:stretch>
              </a:blipFill>
            </p:spPr>
            <p:txBody>
              <a:bodyPr/>
              <a:lstStyle/>
              <a:p>
                <a:r>
                  <a:rPr lang="en-US">
                    <a:noFill/>
                  </a:rPr>
                  <a:t> </a:t>
                </a:r>
              </a:p>
            </p:txBody>
          </p:sp>
        </mc:Fallback>
      </mc:AlternateContent>
      <p:pic>
        <p:nvPicPr>
          <p:cNvPr id="17" name="Picture 16"/>
          <p:cNvPicPr>
            <a:picLocks noChangeAspect="1"/>
          </p:cNvPicPr>
          <p:nvPr/>
        </p:nvPicPr>
        <p:blipFill>
          <a:blip r:embed="rId10"/>
          <a:stretch>
            <a:fillRect/>
          </a:stretch>
        </p:blipFill>
        <p:spPr>
          <a:xfrm>
            <a:off x="3729594" y="4856904"/>
            <a:ext cx="1533525" cy="619125"/>
          </a:xfrm>
          <a:prstGeom prst="rect">
            <a:avLst/>
          </a:prstGeom>
        </p:spPr>
      </p:pic>
      <p:pic>
        <p:nvPicPr>
          <p:cNvPr id="18" name="Picture 17"/>
          <p:cNvPicPr>
            <a:picLocks noChangeAspect="1"/>
          </p:cNvPicPr>
          <p:nvPr/>
        </p:nvPicPr>
        <p:blipFill>
          <a:blip r:embed="rId11"/>
          <a:stretch>
            <a:fillRect/>
          </a:stretch>
        </p:blipFill>
        <p:spPr>
          <a:xfrm>
            <a:off x="3437342" y="5538258"/>
            <a:ext cx="2333625" cy="561975"/>
          </a:xfrm>
          <a:prstGeom prst="rect">
            <a:avLst/>
          </a:prstGeom>
        </p:spPr>
      </p:pic>
      <p:sp>
        <p:nvSpPr>
          <p:cNvPr id="19" name="Rectangle 18"/>
          <p:cNvSpPr/>
          <p:nvPr/>
        </p:nvSpPr>
        <p:spPr>
          <a:xfrm>
            <a:off x="5947583" y="5630034"/>
            <a:ext cx="2281394" cy="338554"/>
          </a:xfrm>
          <a:prstGeom prst="rect">
            <a:avLst/>
          </a:prstGeom>
        </p:spPr>
        <p:txBody>
          <a:bodyPr wrap="none">
            <a:spAutoFit/>
          </a:bodyPr>
          <a:lstStyle/>
          <a:p>
            <a:r>
              <a:rPr lang="en-US" sz="1600" dirty="0">
                <a:latin typeface="TimesNewRoman"/>
              </a:rPr>
              <a:t>which is still very large.</a:t>
            </a:r>
            <a:endParaRPr lang="en-US" sz="1600" dirty="0"/>
          </a:p>
        </p:txBody>
      </p:sp>
    </p:spTree>
    <p:extLst>
      <p:ext uri="{BB962C8B-B14F-4D97-AF65-F5344CB8AC3E}">
        <p14:creationId xmlns:p14="http://schemas.microsoft.com/office/powerpoint/2010/main" val="22429808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Example </a:t>
            </a:r>
            <a:r>
              <a:rPr lang="en-US" altLang="en-US" dirty="0" smtClean="0"/>
              <a:t>5 </a:t>
            </a:r>
            <a:r>
              <a:rPr lang="en-US" altLang="en-US" dirty="0"/>
              <a:t>– Sol, Cont.</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46</a:t>
            </a:fld>
            <a:endParaRPr lang="en-US"/>
          </a:p>
        </p:txBody>
      </p:sp>
      <p:pic>
        <p:nvPicPr>
          <p:cNvPr id="6" name="Picture 5"/>
          <p:cNvPicPr>
            <a:picLocks noChangeAspect="1"/>
          </p:cNvPicPr>
          <p:nvPr/>
        </p:nvPicPr>
        <p:blipFill>
          <a:blip r:embed="rId2"/>
          <a:stretch>
            <a:fillRect/>
          </a:stretch>
        </p:blipFill>
        <p:spPr>
          <a:xfrm>
            <a:off x="506787" y="2567473"/>
            <a:ext cx="8045544" cy="3011655"/>
          </a:xfrm>
          <a:prstGeom prst="rect">
            <a:avLst/>
          </a:prstGeom>
        </p:spPr>
      </p:pic>
      <p:pic>
        <p:nvPicPr>
          <p:cNvPr id="8" name="Picture 7"/>
          <p:cNvPicPr>
            <a:picLocks noChangeAspect="1"/>
          </p:cNvPicPr>
          <p:nvPr/>
        </p:nvPicPr>
        <p:blipFill>
          <a:blip r:embed="rId3"/>
          <a:stretch>
            <a:fillRect/>
          </a:stretch>
        </p:blipFill>
        <p:spPr>
          <a:xfrm>
            <a:off x="3910854" y="5041804"/>
            <a:ext cx="1752600" cy="523875"/>
          </a:xfrm>
          <a:prstGeom prst="rect">
            <a:avLst/>
          </a:prstGeom>
        </p:spPr>
      </p:pic>
    </p:spTree>
    <p:extLst>
      <p:ext uri="{BB962C8B-B14F-4D97-AF65-F5344CB8AC3E}">
        <p14:creationId xmlns:p14="http://schemas.microsoft.com/office/powerpoint/2010/main" val="18586410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2"/>
          <p:cNvSpPr>
            <a:spLocks noGrp="1" noChangeArrowheads="1"/>
          </p:cNvSpPr>
          <p:nvPr>
            <p:ph type="title"/>
          </p:nvPr>
        </p:nvSpPr>
        <p:spPr/>
        <p:txBody>
          <a:bodyPr/>
          <a:lstStyle/>
          <a:p>
            <a:pPr eaLnBrk="1" hangingPunct="1"/>
            <a:endParaRPr lang="en-US" altLang="en-US" smtClean="0"/>
          </a:p>
        </p:txBody>
      </p:sp>
      <p:sp>
        <p:nvSpPr>
          <p:cNvPr id="110596" name="Rectangle 3"/>
          <p:cNvSpPr>
            <a:spLocks noGrp="1" noChangeArrowheads="1"/>
          </p:cNvSpPr>
          <p:nvPr>
            <p:ph idx="1"/>
          </p:nvPr>
        </p:nvSpPr>
        <p:spPr/>
        <p:txBody>
          <a:bodyPr/>
          <a:lstStyle/>
          <a:p>
            <a:pPr eaLnBrk="1" hangingPunct="1"/>
            <a:endParaRPr lang="en-US" altLang="en-US" smtClean="0"/>
          </a:p>
        </p:txBody>
      </p:sp>
      <p:sp>
        <p:nvSpPr>
          <p:cNvPr id="2" name="Date Placeholder 1"/>
          <p:cNvSpPr>
            <a:spLocks noGrp="1"/>
          </p:cNvSpPr>
          <p:nvPr>
            <p:ph type="dt" sz="half" idx="10"/>
          </p:nvPr>
        </p:nvSpPr>
        <p:spPr/>
        <p:txBody>
          <a:bodyPr/>
          <a:lstStyle/>
          <a:p>
            <a:fld id="{0D94E311-15B1-4D47-9C05-511B0E5F050B}"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47</a:t>
            </a:fld>
            <a:endParaRPr lang="en-US"/>
          </a:p>
        </p:txBody>
      </p:sp>
      <p:sp>
        <p:nvSpPr>
          <p:cNvPr id="110597" name="Rectangle 4"/>
          <p:cNvSpPr>
            <a:spLocks noChangeArrowheads="1"/>
          </p:cNvSpPr>
          <p:nvPr/>
        </p:nvSpPr>
        <p:spPr bwMode="auto">
          <a:xfrm>
            <a:off x="0" y="0"/>
            <a:ext cx="9144000" cy="6858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Calibri" panose="020F0502020204030204" pitchFamily="34" charset="0"/>
              </a:defRPr>
            </a:lvl1pPr>
            <a:lvl2pPr marL="742950" indent="-285750" eaLnBrk="0" hangingPunct="0">
              <a:defRPr sz="1600">
                <a:solidFill>
                  <a:schemeClr val="tx1"/>
                </a:solidFill>
                <a:latin typeface="Calibri" panose="020F0502020204030204" pitchFamily="34" charset="0"/>
              </a:defRPr>
            </a:lvl2pPr>
            <a:lvl3pPr marL="1143000" indent="-228600" eaLnBrk="0" hangingPunct="0">
              <a:defRPr sz="1600">
                <a:solidFill>
                  <a:schemeClr val="tx1"/>
                </a:solidFill>
                <a:latin typeface="Calibri" panose="020F0502020204030204" pitchFamily="34" charset="0"/>
              </a:defRPr>
            </a:lvl3pPr>
            <a:lvl4pPr marL="1600200" indent="-228600" eaLnBrk="0" hangingPunct="0">
              <a:defRPr sz="1600">
                <a:solidFill>
                  <a:schemeClr val="tx1"/>
                </a:solidFill>
                <a:latin typeface="Calibri" panose="020F0502020204030204" pitchFamily="34" charset="0"/>
              </a:defRPr>
            </a:lvl4pPr>
            <a:lvl5pPr marL="2057400" indent="-228600" eaLnBrk="0" hangingPunct="0">
              <a:defRPr sz="1600">
                <a:solidFill>
                  <a:schemeClr val="tx1"/>
                </a:solidFill>
                <a:latin typeface="Calibri" panose="020F0502020204030204" pitchFamily="34" charset="0"/>
              </a:defRPr>
            </a:lvl5pPr>
            <a:lvl6pPr marL="2514600" indent="-228600" algn="r" eaLnBrk="0" fontAlgn="base" hangingPunct="0">
              <a:spcBef>
                <a:spcPct val="0"/>
              </a:spcBef>
              <a:spcAft>
                <a:spcPct val="0"/>
              </a:spcAft>
              <a:defRPr sz="1600">
                <a:solidFill>
                  <a:schemeClr val="tx1"/>
                </a:solidFill>
                <a:latin typeface="Calibri" panose="020F0502020204030204" pitchFamily="34" charset="0"/>
              </a:defRPr>
            </a:lvl6pPr>
            <a:lvl7pPr marL="2971800" indent="-228600" algn="r" eaLnBrk="0" fontAlgn="base" hangingPunct="0">
              <a:spcBef>
                <a:spcPct val="0"/>
              </a:spcBef>
              <a:spcAft>
                <a:spcPct val="0"/>
              </a:spcAft>
              <a:defRPr sz="1600">
                <a:solidFill>
                  <a:schemeClr val="tx1"/>
                </a:solidFill>
                <a:latin typeface="Calibri" panose="020F0502020204030204" pitchFamily="34" charset="0"/>
              </a:defRPr>
            </a:lvl7pPr>
            <a:lvl8pPr marL="3429000" indent="-228600" algn="r" eaLnBrk="0" fontAlgn="base" hangingPunct="0">
              <a:spcBef>
                <a:spcPct val="0"/>
              </a:spcBef>
              <a:spcAft>
                <a:spcPct val="0"/>
              </a:spcAft>
              <a:defRPr sz="1600">
                <a:solidFill>
                  <a:schemeClr val="tx1"/>
                </a:solidFill>
                <a:latin typeface="Calibri" panose="020F0502020204030204" pitchFamily="34" charset="0"/>
              </a:defRPr>
            </a:lvl8pPr>
            <a:lvl9pPr marL="3886200" indent="-228600" algn="r" eaLnBrk="0" fontAlgn="base" hangingPunct="0">
              <a:spcBef>
                <a:spcPct val="0"/>
              </a:spcBef>
              <a:spcAft>
                <a:spcPct val="0"/>
              </a:spcAft>
              <a:defRPr sz="1600">
                <a:solidFill>
                  <a:schemeClr val="tx1"/>
                </a:solidFill>
                <a:latin typeface="Calibri" panose="020F0502020204030204" pitchFamily="34" charset="0"/>
              </a:defRPr>
            </a:lvl9pPr>
          </a:lstStyle>
          <a:p>
            <a:pPr eaLnBrk="1" hangingPunct="1"/>
            <a:endParaRPr lang="en-US" altLang="en-US"/>
          </a:p>
        </p:txBody>
      </p:sp>
      <p:pic>
        <p:nvPicPr>
          <p:cNvPr id="4" name="Picture 3"/>
          <p:cNvPicPr>
            <a:picLocks noChangeAspect="1"/>
          </p:cNvPicPr>
          <p:nvPr/>
        </p:nvPicPr>
        <p:blipFill>
          <a:blip r:embed="rId2"/>
          <a:stretch>
            <a:fillRect/>
          </a:stretch>
        </p:blipFill>
        <p:spPr>
          <a:xfrm>
            <a:off x="914400" y="242887"/>
            <a:ext cx="7315200" cy="6372225"/>
          </a:xfrm>
          <a:prstGeom prst="rect">
            <a:avLst/>
          </a:prstGeom>
        </p:spPr>
      </p:pic>
    </p:spTree>
    <p:extLst>
      <p:ext uri="{BB962C8B-B14F-4D97-AF65-F5344CB8AC3E}">
        <p14:creationId xmlns:p14="http://schemas.microsoft.com/office/powerpoint/2010/main" val="2943020959"/>
      </p:ext>
    </p:extLst>
  </p:cSld>
  <p:clrMapOvr>
    <a:masterClrMapping/>
  </p:clrMapOvr>
  <p:transition>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2"/>
          <p:cNvSpPr>
            <a:spLocks noGrp="1" noChangeArrowheads="1"/>
          </p:cNvSpPr>
          <p:nvPr>
            <p:ph type="title"/>
          </p:nvPr>
        </p:nvSpPr>
        <p:spPr/>
        <p:txBody>
          <a:bodyPr/>
          <a:lstStyle/>
          <a:p>
            <a:pPr eaLnBrk="1" hangingPunct="1"/>
            <a:r>
              <a:rPr lang="en-US" altLang="en-US" sz="3200" smtClean="0"/>
              <a:t>Summary</a:t>
            </a:r>
          </a:p>
        </p:txBody>
      </p:sp>
      <p:sp>
        <p:nvSpPr>
          <p:cNvPr id="111620" name="Rectangle 3"/>
          <p:cNvSpPr>
            <a:spLocks noGrp="1" noChangeArrowheads="1"/>
          </p:cNvSpPr>
          <p:nvPr>
            <p:ph idx="1"/>
          </p:nvPr>
        </p:nvSpPr>
        <p:spPr>
          <a:xfrm>
            <a:off x="914399" y="2487706"/>
            <a:ext cx="7436223" cy="3689256"/>
          </a:xfrm>
        </p:spPr>
        <p:txBody>
          <a:bodyPr>
            <a:normAutofit/>
          </a:bodyPr>
          <a:lstStyle/>
          <a:p>
            <a:pPr algn="just" eaLnBrk="1" hangingPunct="1"/>
            <a:r>
              <a:rPr lang="en-US" altLang="en-US" sz="2000" dirty="0" smtClean="0"/>
              <a:t>The enhancement-type MOSFET is current the most widely used semiconductor device.  It is the basis of CMOS technology, which is the most popular IC fabrication technology at this time.  CMOS provides both n-channel (NMOS) and p-channel (PMOS) transistors, which increases design flexibility.  The minimum MOSFET channel length achievable with a given CMOS process is used to characterize the process</a:t>
            </a:r>
          </a:p>
          <a:p>
            <a:pPr algn="just" eaLnBrk="1" hangingPunct="1"/>
            <a:r>
              <a:rPr lang="en-US" altLang="en-US" sz="2000" dirty="0" smtClean="0"/>
              <a:t>The overdrive voltage |</a:t>
            </a:r>
            <a:r>
              <a:rPr lang="en-US" altLang="en-US" sz="2000" i="1" dirty="0" smtClean="0"/>
              <a:t>V</a:t>
            </a:r>
            <a:r>
              <a:rPr lang="en-US" altLang="en-US" sz="2000" i="1" baseline="-25000" dirty="0" smtClean="0"/>
              <a:t>OV</a:t>
            </a:r>
            <a:r>
              <a:rPr lang="en-US" altLang="en-US" sz="2000" dirty="0" smtClean="0"/>
              <a:t>| = |</a:t>
            </a:r>
            <a:r>
              <a:rPr lang="en-US" altLang="en-US" sz="2000" i="1" dirty="0" smtClean="0"/>
              <a:t>V</a:t>
            </a:r>
            <a:r>
              <a:rPr lang="en-US" altLang="en-US" sz="2000" i="1" baseline="-25000" dirty="0" smtClean="0"/>
              <a:t>GS</a:t>
            </a:r>
            <a:r>
              <a:rPr lang="en-US" altLang="en-US" sz="2000" dirty="0" smtClean="0"/>
              <a:t>| - |</a:t>
            </a:r>
            <a:r>
              <a:rPr lang="en-US" altLang="en-US" sz="2000" i="1" dirty="0" err="1" smtClean="0"/>
              <a:t>V</a:t>
            </a:r>
            <a:r>
              <a:rPr lang="en-US" altLang="en-US" sz="2000" i="1" baseline="-25000" dirty="0" err="1" smtClean="0"/>
              <a:t>t</a:t>
            </a:r>
            <a:r>
              <a:rPr lang="en-US" altLang="en-US" sz="2000" dirty="0" smtClean="0"/>
              <a:t>| is the key quantity that governs the operation of the MOSFET.  For amplifier applications, the MOSFET must operate in the saturation region.</a:t>
            </a:r>
          </a:p>
        </p:txBody>
      </p:sp>
      <p:sp>
        <p:nvSpPr>
          <p:cNvPr id="2" name="Date Placeholder 1"/>
          <p:cNvSpPr>
            <a:spLocks noGrp="1"/>
          </p:cNvSpPr>
          <p:nvPr>
            <p:ph type="dt" sz="half" idx="10"/>
          </p:nvPr>
        </p:nvSpPr>
        <p:spPr/>
        <p:txBody>
          <a:bodyPr/>
          <a:lstStyle/>
          <a:p>
            <a:fld id="{3B82659B-A537-4481-B4EB-60911CABAF09}"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48</a:t>
            </a:fld>
            <a:endParaRPr lang="en-US"/>
          </a:p>
        </p:txBody>
      </p:sp>
    </p:spTree>
    <p:extLst>
      <p:ext uri="{BB962C8B-B14F-4D97-AF65-F5344CB8AC3E}">
        <p14:creationId xmlns:p14="http://schemas.microsoft.com/office/powerpoint/2010/main" val="3260928750"/>
      </p:ext>
    </p:extLst>
  </p:cSld>
  <p:clrMapOvr>
    <a:masterClrMapping/>
  </p:clrMapOvr>
  <p:transition>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Rectangle 2"/>
          <p:cNvSpPr>
            <a:spLocks noGrp="1" noChangeArrowheads="1"/>
          </p:cNvSpPr>
          <p:nvPr>
            <p:ph type="title"/>
          </p:nvPr>
        </p:nvSpPr>
        <p:spPr/>
        <p:txBody>
          <a:bodyPr/>
          <a:lstStyle/>
          <a:p>
            <a:pPr eaLnBrk="1" hangingPunct="1"/>
            <a:r>
              <a:rPr lang="en-US" altLang="en-US" sz="3200" smtClean="0"/>
              <a:t>Summary</a:t>
            </a:r>
          </a:p>
        </p:txBody>
      </p:sp>
      <p:sp>
        <p:nvSpPr>
          <p:cNvPr id="112644" name="Rectangle 3"/>
          <p:cNvSpPr>
            <a:spLocks noGrp="1" noChangeArrowheads="1"/>
          </p:cNvSpPr>
          <p:nvPr>
            <p:ph idx="1"/>
          </p:nvPr>
        </p:nvSpPr>
        <p:spPr>
          <a:xfrm>
            <a:off x="793376" y="2339788"/>
            <a:ext cx="7463118" cy="3900145"/>
          </a:xfrm>
          <a:noFill/>
        </p:spPr>
        <p:txBody>
          <a:bodyPr>
            <a:normAutofit/>
          </a:bodyPr>
          <a:lstStyle/>
          <a:p>
            <a:pPr eaLnBrk="1" hangingPunct="1"/>
            <a:r>
              <a:rPr lang="en-US" altLang="en-US" sz="1800" dirty="0" smtClean="0"/>
              <a:t>In saturation, </a:t>
            </a:r>
            <a:r>
              <a:rPr lang="en-US" altLang="en-US" sz="1800" i="1" dirty="0" err="1" smtClean="0"/>
              <a:t>i</a:t>
            </a:r>
            <a:r>
              <a:rPr lang="en-US" altLang="en-US" sz="1800" i="1" baseline="-25000" dirty="0" err="1" smtClean="0"/>
              <a:t>D</a:t>
            </a:r>
            <a:r>
              <a:rPr lang="en-US" altLang="en-US" sz="1800" dirty="0" smtClean="0"/>
              <a:t> shows some linear dependence on </a:t>
            </a:r>
            <a:r>
              <a:rPr lang="en-US" altLang="en-US" sz="1800" i="1" dirty="0" err="1" smtClean="0"/>
              <a:t>v</a:t>
            </a:r>
            <a:r>
              <a:rPr lang="en-US" altLang="en-US" sz="1800" i="1" baseline="-25000" dirty="0" err="1" smtClean="0"/>
              <a:t>DS</a:t>
            </a:r>
            <a:r>
              <a:rPr lang="en-US" altLang="en-US" sz="1800" dirty="0" smtClean="0"/>
              <a:t> as a result of the change in channel length.  This channel-length modulation phenomenon becomes more pronounced as </a:t>
            </a:r>
            <a:r>
              <a:rPr lang="en-US" altLang="en-US" sz="1800" i="1" dirty="0" smtClean="0"/>
              <a:t>L</a:t>
            </a:r>
            <a:r>
              <a:rPr lang="en-US" altLang="en-US" sz="1800" dirty="0" smtClean="0"/>
              <a:t> decreases.  It is modeled by ascribing an output resistance </a:t>
            </a:r>
            <a:r>
              <a:rPr lang="en-US" altLang="en-US" sz="1800" i="1" dirty="0" err="1" smtClean="0"/>
              <a:t>r</a:t>
            </a:r>
            <a:r>
              <a:rPr lang="en-US" altLang="en-US" sz="1800" i="1" baseline="-25000" dirty="0" err="1" smtClean="0"/>
              <a:t>o</a:t>
            </a:r>
            <a:r>
              <a:rPr lang="en-US" altLang="en-US" sz="1800" dirty="0" smtClean="0"/>
              <a:t> = |</a:t>
            </a:r>
            <a:r>
              <a:rPr lang="en-US" altLang="en-US" sz="1800" i="1" dirty="0" smtClean="0"/>
              <a:t>V</a:t>
            </a:r>
            <a:r>
              <a:rPr lang="en-US" altLang="en-US" sz="1800" i="1" baseline="-25000" dirty="0" smtClean="0"/>
              <a:t>A</a:t>
            </a:r>
            <a:r>
              <a:rPr lang="en-US" altLang="en-US" sz="1800" dirty="0" smtClean="0"/>
              <a:t>|/</a:t>
            </a:r>
            <a:r>
              <a:rPr lang="en-US" altLang="en-US" sz="1800" i="1" dirty="0" smtClean="0"/>
              <a:t>I</a:t>
            </a:r>
            <a:r>
              <a:rPr lang="en-US" altLang="en-US" sz="1800" i="1" baseline="-25000" dirty="0" smtClean="0"/>
              <a:t>D</a:t>
            </a:r>
            <a:r>
              <a:rPr lang="en-US" altLang="en-US" sz="1800" dirty="0" smtClean="0"/>
              <a:t> to the MOSFET model.  Although the effect of </a:t>
            </a:r>
            <a:r>
              <a:rPr lang="en-US" altLang="en-US" sz="1800" dirty="0" err="1" smtClean="0"/>
              <a:t>ro</a:t>
            </a:r>
            <a:r>
              <a:rPr lang="en-US" altLang="en-US" sz="1800" dirty="0" smtClean="0"/>
              <a:t> on the operation of discrete-circuit MOS amplifiers is small, that is not the case in IC amplifiers.</a:t>
            </a:r>
          </a:p>
          <a:p>
            <a:pPr eaLnBrk="1" hangingPunct="1"/>
            <a:r>
              <a:rPr lang="en-US" altLang="en-US" sz="1800" dirty="0" smtClean="0"/>
              <a:t>The essence of the use of MOSFET as an amplifier is that in saturation </a:t>
            </a:r>
            <a:r>
              <a:rPr lang="en-US" altLang="en-US" sz="1800" i="1" dirty="0" err="1" smtClean="0"/>
              <a:t>v</a:t>
            </a:r>
            <a:r>
              <a:rPr lang="en-US" altLang="en-US" sz="1800" i="1" baseline="-25000" dirty="0" err="1" smtClean="0"/>
              <a:t>GS</a:t>
            </a:r>
            <a:r>
              <a:rPr lang="en-US" altLang="en-US" sz="1800" dirty="0" smtClean="0"/>
              <a:t> controls </a:t>
            </a:r>
            <a:r>
              <a:rPr lang="en-US" altLang="en-US" sz="1800" i="1" dirty="0" err="1" smtClean="0"/>
              <a:t>i</a:t>
            </a:r>
            <a:r>
              <a:rPr lang="en-US" altLang="en-US" sz="1800" i="1" baseline="-25000" dirty="0" err="1" smtClean="0"/>
              <a:t>D</a:t>
            </a:r>
            <a:r>
              <a:rPr lang="en-US" altLang="en-US" sz="1800" dirty="0" smtClean="0"/>
              <a:t> in the manner of a voltage-controller current source.  When the device is dc biased in the saturation region, a small-signal input (</a:t>
            </a:r>
            <a:r>
              <a:rPr lang="en-US" altLang="en-US" sz="1800" i="1" dirty="0" err="1" smtClean="0"/>
              <a:t>v</a:t>
            </a:r>
            <a:r>
              <a:rPr lang="en-US" altLang="en-US" sz="1800" i="1" baseline="-25000" dirty="0" err="1" smtClean="0"/>
              <a:t>gs</a:t>
            </a:r>
            <a:r>
              <a:rPr lang="en-US" altLang="en-US" sz="1800" dirty="0" smtClean="0"/>
              <a:t>) may be amplified linearly.</a:t>
            </a:r>
          </a:p>
          <a:p>
            <a:r>
              <a:rPr lang="en-US" altLang="en-US" sz="1800" dirty="0"/>
              <a:t>In cases where a resistance is connected in series with the source lead of the MOSFET, the T model is the most </a:t>
            </a:r>
            <a:r>
              <a:rPr lang="en-US" altLang="en-US" sz="1800" dirty="0" smtClean="0"/>
              <a:t>convenient </a:t>
            </a:r>
            <a:r>
              <a:rPr lang="en-US" altLang="en-US" sz="1800" dirty="0"/>
              <a:t>to use</a:t>
            </a:r>
            <a:r>
              <a:rPr lang="en-US" altLang="en-US" sz="1800" dirty="0" smtClean="0"/>
              <a:t>.</a:t>
            </a:r>
            <a:endParaRPr lang="en-US" altLang="en-US" sz="1800" dirty="0"/>
          </a:p>
        </p:txBody>
      </p:sp>
      <p:sp>
        <p:nvSpPr>
          <p:cNvPr id="2" name="Date Placeholder 1"/>
          <p:cNvSpPr>
            <a:spLocks noGrp="1"/>
          </p:cNvSpPr>
          <p:nvPr>
            <p:ph type="dt" sz="half" idx="10"/>
          </p:nvPr>
        </p:nvSpPr>
        <p:spPr/>
        <p:txBody>
          <a:bodyPr/>
          <a:lstStyle/>
          <a:p>
            <a:fld id="{00F74B64-9E9D-49E4-8E48-DDFFB8CF0990}"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49</a:t>
            </a:fld>
            <a:endParaRPr lang="en-US"/>
          </a:p>
        </p:txBody>
      </p:sp>
    </p:spTree>
    <p:extLst>
      <p:ext uri="{BB962C8B-B14F-4D97-AF65-F5344CB8AC3E}">
        <p14:creationId xmlns:p14="http://schemas.microsoft.com/office/powerpoint/2010/main" val="4156805953"/>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804768"/>
          </a:xfrm>
        </p:spPr>
        <p:txBody>
          <a:bodyPr/>
          <a:lstStyle/>
          <a:p>
            <a:r>
              <a:rPr lang="en-US" altLang="en-US" dirty="0"/>
              <a:t>Example </a:t>
            </a:r>
            <a:r>
              <a:rPr lang="en-US" altLang="en-US" dirty="0" smtClean="0"/>
              <a:t>1 </a:t>
            </a:r>
            <a:r>
              <a:rPr lang="en-US" altLang="en-US" dirty="0" smtClean="0"/>
              <a:t>- Sol</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5</a:t>
            </a:fld>
            <a:endParaRPr lang="en-US"/>
          </a:p>
        </p:txBody>
      </p:sp>
      <p:pic>
        <p:nvPicPr>
          <p:cNvPr id="6" name="Picture 5"/>
          <p:cNvPicPr>
            <a:picLocks noChangeAspect="1"/>
          </p:cNvPicPr>
          <p:nvPr/>
        </p:nvPicPr>
        <p:blipFill>
          <a:blip r:embed="rId2"/>
          <a:stretch>
            <a:fillRect/>
          </a:stretch>
        </p:blipFill>
        <p:spPr>
          <a:xfrm>
            <a:off x="954742" y="1073778"/>
            <a:ext cx="7221070" cy="4982873"/>
          </a:xfrm>
          <a:prstGeom prst="rect">
            <a:avLst/>
          </a:prstGeom>
        </p:spPr>
      </p:pic>
    </p:spTree>
    <p:extLst>
      <p:ext uri="{BB962C8B-B14F-4D97-AF65-F5344CB8AC3E}">
        <p14:creationId xmlns:p14="http://schemas.microsoft.com/office/powerpoint/2010/main" val="24401319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98FA9-8EF7-4497-A8AB-06C43015CFD0}"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6</a:t>
            </a:fld>
            <a:endParaRPr lang="en-US"/>
          </a:p>
        </p:txBody>
      </p:sp>
      <p:sp>
        <p:nvSpPr>
          <p:cNvPr id="61443" name="Rectangle 2"/>
          <p:cNvSpPr>
            <a:spLocks noGrp="1" noChangeArrowheads="1"/>
          </p:cNvSpPr>
          <p:nvPr>
            <p:ph type="title" idx="4294967295"/>
          </p:nvPr>
        </p:nvSpPr>
        <p:spPr>
          <a:xfrm>
            <a:off x="1176339" y="523231"/>
            <a:ext cx="6799262" cy="1303337"/>
          </a:xfrm>
        </p:spPr>
        <p:txBody>
          <a:bodyPr/>
          <a:lstStyle/>
          <a:p>
            <a:pPr eaLnBrk="1" hangingPunct="1"/>
            <a:r>
              <a:rPr lang="en-US" altLang="en-US" dirty="0" smtClean="0"/>
              <a:t>Example </a:t>
            </a:r>
            <a:r>
              <a:rPr lang="en-US" altLang="en-US" dirty="0" smtClean="0"/>
              <a:t>2: </a:t>
            </a:r>
            <a:r>
              <a:rPr lang="en-US" altLang="en-US" b="0" dirty="0" smtClean="0"/>
              <a:t>MOSFET</a:t>
            </a:r>
          </a:p>
        </p:txBody>
      </p:sp>
      <p:sp>
        <p:nvSpPr>
          <p:cNvPr id="61444" name="Rectangle 3"/>
          <p:cNvSpPr>
            <a:spLocks noGrp="1" noChangeArrowheads="1"/>
          </p:cNvSpPr>
          <p:nvPr>
            <p:ph idx="4294967295"/>
          </p:nvPr>
        </p:nvSpPr>
        <p:spPr>
          <a:xfrm>
            <a:off x="833718" y="1921933"/>
            <a:ext cx="3890682" cy="4038600"/>
          </a:xfrm>
        </p:spPr>
        <p:txBody>
          <a:bodyPr>
            <a:normAutofit/>
          </a:bodyPr>
          <a:lstStyle/>
          <a:p>
            <a:pPr eaLnBrk="1" hangingPunct="1"/>
            <a:r>
              <a:rPr lang="en-US" altLang="en-US" b="1" dirty="0" smtClean="0">
                <a:solidFill>
                  <a:srgbClr val="FF0000"/>
                </a:solidFill>
              </a:rPr>
              <a:t>Problem Statement:</a:t>
            </a:r>
            <a:r>
              <a:rPr lang="en-US" altLang="en-US" dirty="0" smtClean="0"/>
              <a:t> Design the circuit in Figure to establish a drain voltage of 0.1</a:t>
            </a:r>
            <a:r>
              <a:rPr lang="en-US" altLang="en-US" i="1" dirty="0" smtClean="0">
                <a:solidFill>
                  <a:srgbClr val="FF0000"/>
                </a:solidFill>
              </a:rPr>
              <a:t>V</a:t>
            </a:r>
            <a:r>
              <a:rPr lang="en-US" altLang="en-US" dirty="0" smtClean="0"/>
              <a:t>.  What is the effective resistance between drain and source at this operating point?  Let </a:t>
            </a:r>
            <a:r>
              <a:rPr lang="en-US" altLang="en-US" i="1" dirty="0" err="1" smtClean="0"/>
              <a:t>V</a:t>
            </a:r>
            <a:r>
              <a:rPr lang="en-US" altLang="en-US" i="1" baseline="-25000" dirty="0" err="1" smtClean="0"/>
              <a:t>tn</a:t>
            </a:r>
            <a:r>
              <a:rPr lang="en-US" altLang="en-US" dirty="0" smtClean="0"/>
              <a:t> = 1</a:t>
            </a:r>
            <a:r>
              <a:rPr lang="en-US" altLang="en-US" i="1" dirty="0" smtClean="0">
                <a:solidFill>
                  <a:srgbClr val="FF0000"/>
                </a:solidFill>
              </a:rPr>
              <a:t>V</a:t>
            </a:r>
            <a:r>
              <a:rPr lang="en-US" altLang="en-US" dirty="0" smtClean="0"/>
              <a:t> and </a:t>
            </a:r>
            <a:r>
              <a:rPr lang="en-US" altLang="en-US" i="1" dirty="0" err="1" smtClean="0"/>
              <a:t>k</a:t>
            </a:r>
            <a:r>
              <a:rPr lang="en-US" altLang="en-US" baseline="30000" dirty="0" err="1" smtClean="0"/>
              <a:t>’</a:t>
            </a:r>
            <a:r>
              <a:rPr lang="en-US" altLang="en-US" i="1" baseline="-25000" dirty="0" err="1" smtClean="0"/>
              <a:t>n</a:t>
            </a:r>
            <a:r>
              <a:rPr lang="en-US" altLang="en-US" dirty="0" smtClean="0"/>
              <a:t>(</a:t>
            </a:r>
            <a:r>
              <a:rPr lang="en-US" altLang="en-US" i="1" dirty="0" smtClean="0"/>
              <a:t>W</a:t>
            </a:r>
            <a:r>
              <a:rPr lang="en-US" altLang="en-US" dirty="0" smtClean="0"/>
              <a:t>/</a:t>
            </a:r>
            <a:r>
              <a:rPr lang="en-US" altLang="en-US" i="1" dirty="0" smtClean="0"/>
              <a:t>L</a:t>
            </a:r>
            <a:r>
              <a:rPr lang="en-US" altLang="en-US" dirty="0" smtClean="0"/>
              <a:t>) = 1</a:t>
            </a:r>
            <a:r>
              <a:rPr lang="en-US" altLang="en-US" i="1" dirty="0" smtClean="0">
                <a:solidFill>
                  <a:srgbClr val="FF0000"/>
                </a:solidFill>
              </a:rPr>
              <a:t>mA</a:t>
            </a:r>
            <a:r>
              <a:rPr lang="en-US" altLang="en-US" dirty="0" smtClean="0">
                <a:solidFill>
                  <a:srgbClr val="FF0000"/>
                </a:solidFill>
              </a:rPr>
              <a:t>/</a:t>
            </a:r>
            <a:r>
              <a:rPr lang="en-US" altLang="en-US" i="1" dirty="0" smtClean="0">
                <a:solidFill>
                  <a:srgbClr val="FF0000"/>
                </a:solidFill>
              </a:rPr>
              <a:t>V</a:t>
            </a:r>
            <a:r>
              <a:rPr lang="en-US" altLang="en-US" baseline="30000" dirty="0" smtClean="0">
                <a:solidFill>
                  <a:srgbClr val="FF0000"/>
                </a:solidFill>
              </a:rPr>
              <a:t>2</a:t>
            </a:r>
            <a:r>
              <a:rPr lang="en-US" altLang="en-US" dirty="0" smtClean="0"/>
              <a:t>.</a:t>
            </a:r>
          </a:p>
        </p:txBody>
      </p:sp>
      <p:pic>
        <p:nvPicPr>
          <p:cNvPr id="61445" name="Picture 4" descr="se05F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2441792"/>
            <a:ext cx="3689211" cy="2998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47837150"/>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628650" y="539939"/>
            <a:ext cx="7886700" cy="804768"/>
          </a:xfrm>
        </p:spPr>
        <p:txBody>
          <a:bodyPr/>
          <a:lstStyle/>
          <a:p>
            <a:r>
              <a:rPr lang="en-US" altLang="en-US" dirty="0"/>
              <a:t>Example </a:t>
            </a:r>
            <a:r>
              <a:rPr lang="en-US" altLang="en-US" dirty="0" smtClean="0"/>
              <a:t>2 </a:t>
            </a:r>
            <a:r>
              <a:rPr lang="en-US" altLang="en-US" dirty="0" smtClean="0"/>
              <a:t>- Sol</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7</a:t>
            </a:fld>
            <a:endParaRPr lang="en-US"/>
          </a:p>
        </p:txBody>
      </p:sp>
      <p:pic>
        <p:nvPicPr>
          <p:cNvPr id="6" name="Picture 5"/>
          <p:cNvPicPr>
            <a:picLocks noChangeAspect="1"/>
          </p:cNvPicPr>
          <p:nvPr/>
        </p:nvPicPr>
        <p:blipFill>
          <a:blip r:embed="rId2"/>
          <a:stretch>
            <a:fillRect/>
          </a:stretch>
        </p:blipFill>
        <p:spPr>
          <a:xfrm>
            <a:off x="628650" y="1465289"/>
            <a:ext cx="7851822" cy="4774644"/>
          </a:xfrm>
          <a:prstGeom prst="rect">
            <a:avLst/>
          </a:prstGeom>
        </p:spPr>
      </p:pic>
    </p:spTree>
    <p:extLst>
      <p:ext uri="{BB962C8B-B14F-4D97-AF65-F5344CB8AC3E}">
        <p14:creationId xmlns:p14="http://schemas.microsoft.com/office/powerpoint/2010/main" val="23007591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70BC9AD-1ACB-4CCE-8A73-14FDA7677EED}" type="datetime1">
              <a:rPr lang="en-US" smtClean="0"/>
              <a:t>12/15/2017</a:t>
            </a:fld>
            <a:endParaRPr lang="en-US"/>
          </a:p>
        </p:txBody>
      </p:sp>
      <p:sp>
        <p:nvSpPr>
          <p:cNvPr id="3" name="Slide Number Placeholder 2"/>
          <p:cNvSpPr>
            <a:spLocks noGrp="1"/>
          </p:cNvSpPr>
          <p:nvPr>
            <p:ph type="sldNum" sz="quarter" idx="12"/>
          </p:nvPr>
        </p:nvSpPr>
        <p:spPr/>
        <p:txBody>
          <a:bodyPr/>
          <a:lstStyle/>
          <a:p>
            <a:fld id="{1207B782-A207-460B-B11B-32D5F2B19719}" type="slidenum">
              <a:rPr lang="en-US" smtClean="0"/>
              <a:t>8</a:t>
            </a:fld>
            <a:endParaRPr lang="en-US"/>
          </a:p>
        </p:txBody>
      </p:sp>
      <p:sp>
        <p:nvSpPr>
          <p:cNvPr id="62468" name="Rectangle 2"/>
          <p:cNvSpPr>
            <a:spLocks noGrp="1" noChangeArrowheads="1"/>
          </p:cNvSpPr>
          <p:nvPr>
            <p:ph type="title" idx="4294967295"/>
          </p:nvPr>
        </p:nvSpPr>
        <p:spPr>
          <a:xfrm>
            <a:off x="1176339" y="523348"/>
            <a:ext cx="6799262" cy="1303337"/>
          </a:xfrm>
        </p:spPr>
        <p:txBody>
          <a:bodyPr/>
          <a:lstStyle/>
          <a:p>
            <a:pPr eaLnBrk="1" hangingPunct="1"/>
            <a:r>
              <a:rPr lang="en-US" altLang="en-US" dirty="0" smtClean="0"/>
              <a:t>Example </a:t>
            </a:r>
            <a:r>
              <a:rPr lang="en-US" altLang="en-US" dirty="0" smtClean="0"/>
              <a:t>3: </a:t>
            </a:r>
            <a:r>
              <a:rPr lang="en-US" altLang="en-US" b="0" dirty="0" smtClean="0"/>
              <a:t>MOSFET</a:t>
            </a:r>
          </a:p>
        </p:txBody>
      </p:sp>
      <p:sp>
        <p:nvSpPr>
          <p:cNvPr id="62469" name="Rectangle 3"/>
          <p:cNvSpPr>
            <a:spLocks noGrp="1" noChangeArrowheads="1"/>
          </p:cNvSpPr>
          <p:nvPr>
            <p:ph idx="4294967295"/>
          </p:nvPr>
        </p:nvSpPr>
        <p:spPr>
          <a:xfrm>
            <a:off x="742951" y="1689412"/>
            <a:ext cx="7666037" cy="1346418"/>
          </a:xfrm>
        </p:spPr>
        <p:txBody>
          <a:bodyPr>
            <a:normAutofit/>
          </a:bodyPr>
          <a:lstStyle/>
          <a:p>
            <a:pPr eaLnBrk="1" hangingPunct="1"/>
            <a:r>
              <a:rPr lang="en-US" altLang="en-US" sz="2000" b="1" dirty="0" smtClean="0">
                <a:solidFill>
                  <a:srgbClr val="FF0000"/>
                </a:solidFill>
              </a:rPr>
              <a:t>Problem Statement:</a:t>
            </a:r>
            <a:r>
              <a:rPr lang="en-US" altLang="en-US" sz="2000" dirty="0" smtClean="0">
                <a:solidFill>
                  <a:srgbClr val="FF0000"/>
                </a:solidFill>
              </a:rPr>
              <a:t> </a:t>
            </a:r>
            <a:r>
              <a:rPr lang="en-US" altLang="en-US" sz="2000" dirty="0" smtClean="0"/>
              <a:t>Analyze the circuit shown in Figure(a) below to determine the voltages at all nodes and the current through all branches.  Let </a:t>
            </a:r>
            <a:r>
              <a:rPr lang="en-US" altLang="en-US" sz="2000" i="1" dirty="0" err="1" smtClean="0"/>
              <a:t>V</a:t>
            </a:r>
            <a:r>
              <a:rPr lang="en-US" altLang="en-US" sz="2000" i="1" baseline="-25000" dirty="0" err="1" smtClean="0"/>
              <a:t>tn</a:t>
            </a:r>
            <a:r>
              <a:rPr lang="en-US" altLang="en-US" sz="2000" dirty="0" smtClean="0"/>
              <a:t> = 1</a:t>
            </a:r>
            <a:r>
              <a:rPr lang="en-US" altLang="en-US" sz="2000" i="1" dirty="0" smtClean="0">
                <a:solidFill>
                  <a:srgbClr val="FF0000"/>
                </a:solidFill>
              </a:rPr>
              <a:t>V</a:t>
            </a:r>
            <a:r>
              <a:rPr lang="en-US" altLang="en-US" sz="2000" dirty="0" smtClean="0"/>
              <a:t> and </a:t>
            </a:r>
            <a:r>
              <a:rPr lang="en-US" altLang="en-US" sz="2000" i="1" dirty="0" err="1" smtClean="0"/>
              <a:t>k</a:t>
            </a:r>
            <a:r>
              <a:rPr lang="en-US" altLang="en-US" sz="2000" baseline="30000" dirty="0" err="1" smtClean="0"/>
              <a:t>’</a:t>
            </a:r>
            <a:r>
              <a:rPr lang="en-US" altLang="en-US" sz="2000" baseline="-25000" dirty="0" err="1" smtClean="0"/>
              <a:t>n</a:t>
            </a:r>
            <a:r>
              <a:rPr lang="en-US" altLang="en-US" sz="2000" dirty="0" smtClean="0"/>
              <a:t>(</a:t>
            </a:r>
            <a:r>
              <a:rPr lang="en-US" altLang="en-US" sz="2000" i="1" dirty="0" smtClean="0"/>
              <a:t>W</a:t>
            </a:r>
            <a:r>
              <a:rPr lang="en-US" altLang="en-US" sz="2000" dirty="0" smtClean="0"/>
              <a:t>/</a:t>
            </a:r>
            <a:r>
              <a:rPr lang="en-US" altLang="en-US" sz="2000" i="1" dirty="0" smtClean="0"/>
              <a:t>L</a:t>
            </a:r>
            <a:r>
              <a:rPr lang="en-US" altLang="en-US" sz="2000" dirty="0" smtClean="0"/>
              <a:t>) = 1</a:t>
            </a:r>
            <a:r>
              <a:rPr lang="en-US" altLang="en-US" sz="2000" i="1" dirty="0" smtClean="0">
                <a:solidFill>
                  <a:srgbClr val="FF0000"/>
                </a:solidFill>
              </a:rPr>
              <a:t>mA</a:t>
            </a:r>
            <a:r>
              <a:rPr lang="en-US" altLang="en-US" sz="2000" dirty="0" smtClean="0">
                <a:solidFill>
                  <a:srgbClr val="FF0000"/>
                </a:solidFill>
              </a:rPr>
              <a:t>/</a:t>
            </a:r>
            <a:r>
              <a:rPr lang="en-US" altLang="en-US" sz="2000" i="1" dirty="0" smtClean="0">
                <a:solidFill>
                  <a:srgbClr val="FF0000"/>
                </a:solidFill>
              </a:rPr>
              <a:t>V</a:t>
            </a:r>
            <a:r>
              <a:rPr lang="en-US" altLang="en-US" sz="2000" baseline="30000" dirty="0" smtClean="0">
                <a:solidFill>
                  <a:srgbClr val="FF0000"/>
                </a:solidFill>
              </a:rPr>
              <a:t>2</a:t>
            </a:r>
            <a:r>
              <a:rPr lang="en-US" altLang="en-US" sz="2000" dirty="0" smtClean="0"/>
              <a:t>.  Neglect the channel-length modulation effect (i.e. assume </a:t>
            </a:r>
            <a:r>
              <a:rPr lang="en-US" altLang="en-US" sz="2000" i="1" dirty="0" smtClean="0">
                <a:latin typeface="Symbol" panose="05050102010706020507" pitchFamily="18" charset="2"/>
              </a:rPr>
              <a:t>l</a:t>
            </a:r>
            <a:r>
              <a:rPr lang="en-US" altLang="en-US" sz="2000" dirty="0" smtClean="0"/>
              <a:t> = 0).</a:t>
            </a:r>
          </a:p>
        </p:txBody>
      </p:sp>
      <p:pic>
        <p:nvPicPr>
          <p:cNvPr id="62471" name="Picture 4" descr="se05F2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2876" y="3035829"/>
            <a:ext cx="6562725"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8237524"/>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28650" y="365127"/>
            <a:ext cx="7886700" cy="804768"/>
          </a:xfrm>
        </p:spPr>
        <p:txBody>
          <a:bodyPr/>
          <a:lstStyle/>
          <a:p>
            <a:r>
              <a:rPr lang="en-US" altLang="en-US" dirty="0"/>
              <a:t>Example </a:t>
            </a:r>
            <a:r>
              <a:rPr lang="en-US" altLang="en-US" dirty="0"/>
              <a:t>3</a:t>
            </a:r>
            <a:r>
              <a:rPr lang="en-US" altLang="en-US" dirty="0" smtClean="0"/>
              <a:t> </a:t>
            </a:r>
            <a:r>
              <a:rPr lang="en-US" altLang="en-US" dirty="0" smtClean="0"/>
              <a:t>- Sol</a:t>
            </a:r>
            <a:endParaRPr lang="en-US" dirty="0"/>
          </a:p>
        </p:txBody>
      </p:sp>
      <p:sp>
        <p:nvSpPr>
          <p:cNvPr id="4" name="Date Placeholder 3"/>
          <p:cNvSpPr>
            <a:spLocks noGrp="1"/>
          </p:cNvSpPr>
          <p:nvPr>
            <p:ph type="dt" sz="half" idx="10"/>
          </p:nvPr>
        </p:nvSpPr>
        <p:spPr/>
        <p:txBody>
          <a:bodyPr/>
          <a:lstStyle/>
          <a:p>
            <a:fld id="{09A45D9C-1786-4CA3-9CCD-8EF3677A05E1}" type="datetime1">
              <a:rPr lang="en-US" smtClean="0"/>
              <a:t>12/15/2017</a:t>
            </a:fld>
            <a:endParaRPr lang="en-US"/>
          </a:p>
        </p:txBody>
      </p:sp>
      <p:sp>
        <p:nvSpPr>
          <p:cNvPr id="5" name="Slide Number Placeholder 4"/>
          <p:cNvSpPr>
            <a:spLocks noGrp="1"/>
          </p:cNvSpPr>
          <p:nvPr>
            <p:ph type="sldNum" sz="quarter" idx="12"/>
          </p:nvPr>
        </p:nvSpPr>
        <p:spPr/>
        <p:txBody>
          <a:bodyPr/>
          <a:lstStyle/>
          <a:p>
            <a:fld id="{1207B782-A207-460B-B11B-32D5F2B19719}" type="slidenum">
              <a:rPr lang="en-US" smtClean="0"/>
              <a:t>9</a:t>
            </a:fld>
            <a:endParaRPr lang="en-US"/>
          </a:p>
        </p:txBody>
      </p:sp>
      <p:pic>
        <p:nvPicPr>
          <p:cNvPr id="7" name="Picture 6"/>
          <p:cNvPicPr>
            <a:picLocks noChangeAspect="1"/>
          </p:cNvPicPr>
          <p:nvPr/>
        </p:nvPicPr>
        <p:blipFill>
          <a:blip r:embed="rId2"/>
          <a:stretch>
            <a:fillRect/>
          </a:stretch>
        </p:blipFill>
        <p:spPr>
          <a:xfrm>
            <a:off x="133350" y="1075766"/>
            <a:ext cx="8877300" cy="1133475"/>
          </a:xfrm>
          <a:prstGeom prst="rect">
            <a:avLst/>
          </a:prstGeom>
        </p:spPr>
      </p:pic>
      <p:sp>
        <p:nvSpPr>
          <p:cNvPr id="8" name="Rectangle 7"/>
          <p:cNvSpPr/>
          <p:nvPr/>
        </p:nvSpPr>
        <p:spPr>
          <a:xfrm>
            <a:off x="133350" y="2200903"/>
            <a:ext cx="8877300" cy="1569660"/>
          </a:xfrm>
          <a:prstGeom prst="rect">
            <a:avLst/>
          </a:prstGeom>
          <a:solidFill>
            <a:schemeClr val="accent1">
              <a:lumMod val="20000"/>
              <a:lumOff val="80000"/>
            </a:schemeClr>
          </a:solidFill>
        </p:spPr>
        <p:txBody>
          <a:bodyPr wrap="square">
            <a:spAutoFit/>
          </a:bodyPr>
          <a:lstStyle/>
          <a:p>
            <a:r>
              <a:rPr lang="en-US" sz="1600" dirty="0">
                <a:latin typeface="Times New Roman" panose="02020603050405020304" pitchFamily="18" charset="0"/>
                <a:cs typeface="Times New Roman" panose="02020603050405020304" pitchFamily="18" charset="0"/>
              </a:rPr>
              <a:t>With this positive voltage at the gate, the NMOS transistor will be turned on. We do not know, </a:t>
            </a:r>
            <a:r>
              <a:rPr lang="en-US" sz="1600" dirty="0" smtClean="0">
                <a:latin typeface="Times New Roman" panose="02020603050405020304" pitchFamily="18" charset="0"/>
                <a:cs typeface="Times New Roman" panose="02020603050405020304" pitchFamily="18" charset="0"/>
              </a:rPr>
              <a:t>however, whether </a:t>
            </a:r>
            <a:r>
              <a:rPr lang="en-US" sz="1600" dirty="0">
                <a:latin typeface="Times New Roman" panose="02020603050405020304" pitchFamily="18" charset="0"/>
                <a:cs typeface="Times New Roman" panose="02020603050405020304" pitchFamily="18" charset="0"/>
              </a:rPr>
              <a:t>the transistor will be operating in the saturation region or in the triode region. We shall </a:t>
            </a:r>
            <a:r>
              <a:rPr lang="en-US" sz="1600" dirty="0" smtClean="0">
                <a:latin typeface="Times New Roman" panose="02020603050405020304" pitchFamily="18" charset="0"/>
                <a:cs typeface="Times New Roman" panose="02020603050405020304" pitchFamily="18" charset="0"/>
              </a:rPr>
              <a:t>assume saturation-region </a:t>
            </a:r>
            <a:r>
              <a:rPr lang="en-US" sz="1600" dirty="0">
                <a:latin typeface="Times New Roman" panose="02020603050405020304" pitchFamily="18" charset="0"/>
                <a:cs typeface="Times New Roman" panose="02020603050405020304" pitchFamily="18" charset="0"/>
              </a:rPr>
              <a:t>operation, solve the problem, and then check the validity of our assumption. </a:t>
            </a:r>
            <a:r>
              <a:rPr lang="en-US" sz="1600" dirty="0" smtClean="0">
                <a:latin typeface="Times New Roman" panose="02020603050405020304" pitchFamily="18" charset="0"/>
                <a:cs typeface="Times New Roman" panose="02020603050405020304" pitchFamily="18" charset="0"/>
              </a:rPr>
              <a:t>Obviously, if </a:t>
            </a:r>
            <a:r>
              <a:rPr lang="en-US" sz="1600" dirty="0">
                <a:latin typeface="Times New Roman" panose="02020603050405020304" pitchFamily="18" charset="0"/>
                <a:cs typeface="Times New Roman" panose="02020603050405020304" pitchFamily="18" charset="0"/>
              </a:rPr>
              <a:t>our assumption turns out not to be valid, we will have to solve the problem again for </a:t>
            </a:r>
            <a:r>
              <a:rPr lang="en-US" sz="1600" dirty="0" smtClean="0">
                <a:latin typeface="Times New Roman" panose="02020603050405020304" pitchFamily="18" charset="0"/>
                <a:cs typeface="Times New Roman" panose="02020603050405020304" pitchFamily="18" charset="0"/>
              </a:rPr>
              <a:t>triode-region operation.</a:t>
            </a:r>
          </a:p>
          <a:p>
            <a:r>
              <a:rPr lang="en-US" sz="1600" dirty="0">
                <a:latin typeface="Times New Roman" panose="02020603050405020304" pitchFamily="18" charset="0"/>
                <a:cs typeface="Times New Roman" panose="02020603050405020304" pitchFamily="18" charset="0"/>
              </a:rPr>
              <a:t>Refer to Fig. </a:t>
            </a:r>
            <a:r>
              <a:rPr lang="en-US" sz="1600" dirty="0" smtClean="0">
                <a:latin typeface="Times New Roman" panose="02020603050405020304" pitchFamily="18" charset="0"/>
                <a:cs typeface="Times New Roman" panose="02020603050405020304" pitchFamily="18" charset="0"/>
              </a:rPr>
              <a:t>(</a:t>
            </a:r>
            <a:r>
              <a:rPr lang="en-US" sz="1600" dirty="0">
                <a:latin typeface="Times New Roman" panose="02020603050405020304" pitchFamily="18" charset="0"/>
                <a:cs typeface="Times New Roman" panose="02020603050405020304" pitchFamily="18" charset="0"/>
              </a:rPr>
              <a:t>b). Since the voltage at the gate is 5 V and the voltage at the source </a:t>
            </a:r>
            <a:r>
              <a:rPr lang="en-US" sz="1600" dirty="0" smtClean="0">
                <a:latin typeface="Times New Roman" panose="02020603050405020304" pitchFamily="18" charset="0"/>
                <a:cs typeface="Times New Roman" panose="02020603050405020304" pitchFamily="18" charset="0"/>
              </a:rPr>
              <a:t>is </a:t>
            </a:r>
            <a:endParaRPr lang="en-US" sz="1600" dirty="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3"/>
          <a:stretch>
            <a:fillRect/>
          </a:stretch>
        </p:blipFill>
        <p:spPr>
          <a:xfrm>
            <a:off x="133350" y="3770563"/>
            <a:ext cx="8869680" cy="745431"/>
          </a:xfrm>
          <a:prstGeom prst="rect">
            <a:avLst/>
          </a:prstGeom>
        </p:spPr>
      </p:pic>
      <p:pic>
        <p:nvPicPr>
          <p:cNvPr id="10" name="Picture 9"/>
          <p:cNvPicPr>
            <a:picLocks noChangeAspect="1"/>
          </p:cNvPicPr>
          <p:nvPr/>
        </p:nvPicPr>
        <p:blipFill>
          <a:blip r:embed="rId4"/>
          <a:stretch>
            <a:fillRect/>
          </a:stretch>
        </p:blipFill>
        <p:spPr>
          <a:xfrm>
            <a:off x="134470" y="4499910"/>
            <a:ext cx="8869680" cy="2151649"/>
          </a:xfrm>
          <a:prstGeom prst="rect">
            <a:avLst/>
          </a:prstGeom>
        </p:spPr>
      </p:pic>
    </p:spTree>
    <p:extLst>
      <p:ext uri="{BB962C8B-B14F-4D97-AF65-F5344CB8AC3E}">
        <p14:creationId xmlns:p14="http://schemas.microsoft.com/office/powerpoint/2010/main" val="34003008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5667</TotalTime>
  <Words>2701</Words>
  <Application>Microsoft Office PowerPoint</Application>
  <PresentationFormat>On-screen Show (4:3)</PresentationFormat>
  <Paragraphs>311</Paragraphs>
  <Slides>49</Slides>
  <Notes>2</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49</vt:i4>
      </vt:variant>
    </vt:vector>
  </HeadingPairs>
  <TitlesOfParts>
    <vt:vector size="59" baseType="lpstr">
      <vt:lpstr>Arial</vt:lpstr>
      <vt:lpstr>Calibri</vt:lpstr>
      <vt:lpstr>Cambria Math</vt:lpstr>
      <vt:lpstr>Garamond</vt:lpstr>
      <vt:lpstr>Symbol</vt:lpstr>
      <vt:lpstr>Times New Roman</vt:lpstr>
      <vt:lpstr>TimesNewRoman</vt:lpstr>
      <vt:lpstr>Wingdings</vt:lpstr>
      <vt:lpstr>Organic</vt:lpstr>
      <vt:lpstr>Equation</vt:lpstr>
      <vt:lpstr>PowerPoint Presentation</vt:lpstr>
      <vt:lpstr>Introduction</vt:lpstr>
      <vt:lpstr>3. MOSFET Circuits at DC</vt:lpstr>
      <vt:lpstr>Example 1: NMOS Transistor</vt:lpstr>
      <vt:lpstr>Example 1 - Sol</vt:lpstr>
      <vt:lpstr>Example 2: MOSFET</vt:lpstr>
      <vt:lpstr>Example 2 - Sol</vt:lpstr>
      <vt:lpstr>Example 3: MOSFET</vt:lpstr>
      <vt:lpstr>Example 3 - Sol</vt:lpstr>
      <vt:lpstr>Example 3 – Sol, cont.</vt:lpstr>
      <vt:lpstr>4.1. Obtaining a Voltage Amplifier</vt:lpstr>
      <vt:lpstr>4.2. Voltage Transfer Characteristic</vt:lpstr>
      <vt:lpstr>4.2. Voltage Transfer Characteristic</vt:lpstr>
      <vt:lpstr>4.3. Biasing the MOSFET to Obtain Linear Amplification</vt:lpstr>
      <vt:lpstr>4.3. Biasing the MOSFET to Obtain Linear Amplification</vt:lpstr>
      <vt:lpstr>4.3. Biasing the MOSFET to Obtain Linear Amplification</vt:lpstr>
      <vt:lpstr>Q: How is linear gain achieved?</vt:lpstr>
      <vt:lpstr>Q: How is linear gain achieved?</vt:lpstr>
      <vt:lpstr>4.4. Small-Signal Voltage Gain</vt:lpstr>
      <vt:lpstr>4.4. Small-Signal Gain</vt:lpstr>
      <vt:lpstr>Example 4: MOSFET Amplifier</vt:lpstr>
      <vt:lpstr>Example 4 – Sol</vt:lpstr>
      <vt:lpstr>Example 4 – Sol, Cont.</vt:lpstr>
      <vt:lpstr>4.5. Determining the VTC via Graphical Analysis</vt:lpstr>
      <vt:lpstr>4.5. Determining the VTC via Graphical Analysis</vt:lpstr>
      <vt:lpstr>4.5. Determining the VTC via Graphical Analysis</vt:lpstr>
      <vt:lpstr>5. Small-Signal Operation and Models</vt:lpstr>
      <vt:lpstr>5.1. The DC Bias Point</vt:lpstr>
      <vt:lpstr>5.2. The Signal Current in the Drain Terminal </vt:lpstr>
      <vt:lpstr>Q: What is effect of vgs on iD?</vt:lpstr>
      <vt:lpstr>Q: What is effect of vgs on iD?</vt:lpstr>
      <vt:lpstr>PowerPoint Presentation</vt:lpstr>
      <vt:lpstr>5.3. The Voltage Gain</vt:lpstr>
      <vt:lpstr>Q: How is voltage gain (Av) defined?</vt:lpstr>
      <vt:lpstr>5.3. The Voltage Gain</vt:lpstr>
      <vt:lpstr>5.5. Small-Signal Equivalent Models</vt:lpstr>
      <vt:lpstr>5.5. Small-Signal Equivalent Models</vt:lpstr>
      <vt:lpstr>More Observations</vt:lpstr>
      <vt:lpstr>5.6: The Transconductance gm</vt:lpstr>
      <vt:lpstr>Example 5: MOSFET Amplifier</vt:lpstr>
      <vt:lpstr>PowerPoint Presentation</vt:lpstr>
      <vt:lpstr>Example 5 – Sol</vt:lpstr>
      <vt:lpstr>Example 5 – Sol, Cont.</vt:lpstr>
      <vt:lpstr>Example 5 – Sol, Cont.</vt:lpstr>
      <vt:lpstr>Example 5 – Sol, Cont.</vt:lpstr>
      <vt:lpstr>Example 5 – Sol, Cont.</vt:lpstr>
      <vt:lpstr>PowerPoint Presentation</vt:lpstr>
      <vt:lpstr>Summary</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10 MOSFET</dc:title>
  <dc:creator>Dr.Sherif Hekal</dc:creator>
  <cp:lastModifiedBy>Dr.Sherif Hekal</cp:lastModifiedBy>
  <cp:revision>82</cp:revision>
  <dcterms:created xsi:type="dcterms:W3CDTF">2017-04-27T06:25:42Z</dcterms:created>
  <dcterms:modified xsi:type="dcterms:W3CDTF">2017-12-18T17:34:00Z</dcterms:modified>
</cp:coreProperties>
</file>